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50" r:id="rId2"/>
    <p:sldId id="751" r:id="rId3"/>
    <p:sldId id="748" r:id="rId4"/>
    <p:sldId id="720" r:id="rId5"/>
    <p:sldId id="749" r:id="rId6"/>
    <p:sldId id="708" r:id="rId7"/>
    <p:sldId id="706" r:id="rId8"/>
    <p:sldId id="745" r:id="rId9"/>
    <p:sldId id="736" r:id="rId10"/>
    <p:sldId id="737" r:id="rId11"/>
    <p:sldId id="738" r:id="rId12"/>
    <p:sldId id="739" r:id="rId13"/>
    <p:sldId id="740" r:id="rId14"/>
    <p:sldId id="702" r:id="rId15"/>
    <p:sldId id="710" r:id="rId16"/>
    <p:sldId id="728" r:id="rId17"/>
    <p:sldId id="712" r:id="rId18"/>
    <p:sldId id="722" r:id="rId19"/>
    <p:sldId id="709" r:id="rId20"/>
    <p:sldId id="719" r:id="rId21"/>
    <p:sldId id="717" r:id="rId22"/>
    <p:sldId id="714" r:id="rId23"/>
    <p:sldId id="715" r:id="rId24"/>
    <p:sldId id="718" r:id="rId25"/>
    <p:sldId id="716" r:id="rId26"/>
    <p:sldId id="731" r:id="rId27"/>
    <p:sldId id="721" r:id="rId28"/>
    <p:sldId id="723" r:id="rId29"/>
    <p:sldId id="734" r:id="rId30"/>
    <p:sldId id="726" r:id="rId31"/>
    <p:sldId id="725" r:id="rId32"/>
    <p:sldId id="711" r:id="rId33"/>
    <p:sldId id="746" r:id="rId34"/>
    <p:sldId id="742" r:id="rId35"/>
    <p:sldId id="743" r:id="rId36"/>
    <p:sldId id="747" r:id="rId37"/>
    <p:sldId id="74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86B0-99BF-8B4D-ACF9-A7FB87CA5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94A6E-FCF8-4643-AE8A-0E74220A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A1E0-08A1-B24C-B06E-B474373F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DAC7-2168-FE41-9077-7BB6C27B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A5C17-2E66-554D-AC11-1E414F5B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C2AE-2FCB-F74F-9341-0AF850E1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2FEE-E9D1-A54D-8445-139E0577B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385F-1699-E043-A098-1B3B885B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44B-3CF6-F446-9257-6A2E5A79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2533-C983-8D47-8CD7-0575CFF1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D7A7A-9039-E148-AFF0-F1D2D48A7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A69E-0771-BA47-A656-8D7A40795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C5A9-59DA-B64E-8C4A-A4F3B5FE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2EAD7-F554-114B-B281-796706BB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55F7E-BC37-8A43-BB6B-7014C6F6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1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B477-3972-FB44-8A22-22D9E4DA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4FD2-40A4-A243-B275-0E6A37747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877F-44F5-9248-9CDF-5B28E057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D923-D875-FE43-AA5A-D9CBD30F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D89C7-4DD2-B442-A9C8-872B2DBF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D508-C35A-3B4F-912C-2D8E1694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6B606-64B8-8142-A9D0-09D50609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327E0-3D6A-274C-A82A-516A4731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6178-E3FB-1741-89D9-731F2D79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9535-696F-114C-84B4-0494945C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227C-976B-DE4F-932D-1D2EF4EC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77BF-7255-4C43-8989-4203FA3E8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0FDC0-8E2A-DA46-B8DB-6E8EDC6FD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87288-5372-674E-93B8-75C0172E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0035E-3B4D-AB4C-ABF2-8C31916C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D5735-B937-6C44-956F-163DBE2E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0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8FC7-BEFA-2840-9EE3-2C53F21B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22057-AA7C-8443-AFD3-6F6EF7B39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3F6EE-95D4-1043-BA06-11028B4E5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44AC5-364A-B440-BF9C-285D16D4E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54A07-5CCF-E846-942B-3DB09CD3D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4FB18-231A-6541-942C-35798880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6B7BD-7C8A-BF44-8AD8-D2D89BCA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EAEB1-E76A-8A47-8EAE-80F01991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36A-3892-A141-B5BF-69B37502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4EE91-F1D6-7B47-AD9D-C0396224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2FA75-0A3E-7A47-B558-5220A315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3D23C-6CA2-5B4E-8479-6279570A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5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92CFF-E4E6-7244-B3FE-AB89537B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C3A1B-AF15-2C4F-AF9E-1021A806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BB367-A292-CD43-A7CF-BE4230DB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9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2976-F74A-8047-BF2A-78C467DC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3B0B-5A3B-4346-95FB-73B9D605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F570A-D7A1-9448-94FD-E789C4860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3B8B0-381C-D04F-9DFD-5057C757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5539-1756-FD48-82EE-F6582371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B3768-B82E-0648-BF97-5AABBF21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7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D9BF-D1E4-C24A-9017-2ACE5425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1A858-ED0D-6047-B315-6C864C08D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71074-4921-FE45-8A2F-AF548894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769D3-EEF1-354C-86D1-4064971D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1EC52-1C88-3042-8053-5708679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6D36B-1CFD-AB4F-B528-AD1977EE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2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B1087-BF78-D846-80DE-9DA3B0C9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AC29C-A5C5-A743-B505-A508A025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8B5B-A223-654A-937E-6E6589837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9AC3F-DA9D-074E-A4BF-8B923B121E4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6B817-9604-4A4C-80FD-EFDBC94E4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402CD-80BB-294E-BC4B-C442AABA5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B83FC-2CFB-DB46-AD6B-456EA2D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4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K04UxENH1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ondstate.io/articles/why-webassembly-serv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oHE6x5fI0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smEdge/WasmEdg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nfoq.com/articles/arm-vs-x86-cloud-performa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nfoq.com/articles/arm-vs-x86-cloud-perform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youtu.be/gc1pQ56UMA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gc1pQ56UMA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9qU1zO9wCN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-project/anna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serverl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iIJqMqFbC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O4JyyFcVIw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erless-enabled storage? It's a big deal - Juku.it">
            <a:extLst>
              <a:ext uri="{FF2B5EF4-FFF2-40B4-BE49-F238E27FC236}">
                <a16:creationId xmlns:a16="http://schemas.microsoft.com/office/drawing/2014/main" id="{9B7ABF38-1C75-8D48-BD50-EDE57BDB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72" y="143966"/>
            <a:ext cx="4307417" cy="3285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838DD-23B3-C145-881E-B3841A4D8D8C}"/>
              </a:ext>
            </a:extLst>
          </p:cNvPr>
          <p:cNvSpPr txBox="1"/>
          <p:nvPr/>
        </p:nvSpPr>
        <p:spPr>
          <a:xfrm>
            <a:off x="598310" y="5712178"/>
            <a:ext cx="4949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Serverless</a:t>
            </a:r>
            <a:r>
              <a:rPr lang="zh-CN" altLang="en-US" sz="4000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Edge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584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2B914D0B-7683-A347-B9A5-3F6319C324A7}"/>
              </a:ext>
            </a:extLst>
          </p:cNvPr>
          <p:cNvSpPr/>
          <p:nvPr/>
        </p:nvSpPr>
        <p:spPr>
          <a:xfrm>
            <a:off x="11183981" y="470263"/>
            <a:ext cx="598715" cy="718457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E19FBA-B178-C14E-B0C2-18D4C8D3494F}"/>
              </a:ext>
            </a:extLst>
          </p:cNvPr>
          <p:cNvSpPr/>
          <p:nvPr/>
        </p:nvSpPr>
        <p:spPr>
          <a:xfrm>
            <a:off x="1319348" y="470263"/>
            <a:ext cx="6764385" cy="5917474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74CC1599-3E95-AB40-8919-06CE2A0B6BEC}"/>
              </a:ext>
            </a:extLst>
          </p:cNvPr>
          <p:cNvSpPr/>
          <p:nvPr/>
        </p:nvSpPr>
        <p:spPr>
          <a:xfrm>
            <a:off x="2329544" y="2477586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CF0104-21FD-4048-9540-8A76511208B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31966" y="2673529"/>
            <a:ext cx="1297578" cy="0"/>
          </a:xfrm>
          <a:prstGeom prst="straightConnector1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>
            <a:extLst>
              <a:ext uri="{FF2B5EF4-FFF2-40B4-BE49-F238E27FC236}">
                <a16:creationId xmlns:a16="http://schemas.microsoft.com/office/drawing/2014/main" id="{8443120F-8A3E-FF4E-858F-C16EAE4A778D}"/>
              </a:ext>
            </a:extLst>
          </p:cNvPr>
          <p:cNvSpPr/>
          <p:nvPr/>
        </p:nvSpPr>
        <p:spPr>
          <a:xfrm>
            <a:off x="4315097" y="2965270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DEFA1C0A-F461-6A4D-96BB-F204A08611E7}"/>
              </a:ext>
            </a:extLst>
          </p:cNvPr>
          <p:cNvSpPr/>
          <p:nvPr/>
        </p:nvSpPr>
        <p:spPr>
          <a:xfrm>
            <a:off x="6254932" y="3644538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79C37BD-9911-5F41-AFAF-940CEC52DDC2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3614059" y="2673529"/>
            <a:ext cx="701038" cy="487684"/>
          </a:xfrm>
          <a:prstGeom prst="bentConnector3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E2FEA39-2E32-7946-A84B-7FDEB44416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599612" y="3161213"/>
            <a:ext cx="655320" cy="67926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64C7910-C50C-7144-938D-3F3B94579D79}"/>
              </a:ext>
            </a:extLst>
          </p:cNvPr>
          <p:cNvCxnSpPr>
            <a:cxnSpLocks/>
            <a:stCxn id="20" idx="3"/>
            <a:endCxn id="44" idx="2"/>
          </p:cNvCxnSpPr>
          <p:nvPr/>
        </p:nvCxnSpPr>
        <p:spPr>
          <a:xfrm flipH="1" flipV="1">
            <a:off x="378244" y="2779818"/>
            <a:ext cx="7161203" cy="1060663"/>
          </a:xfrm>
          <a:prstGeom prst="bentConnector4">
            <a:avLst>
              <a:gd name="adj1" fmla="val -3192"/>
              <a:gd name="adj2" fmla="val -158752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E8E343C9-02EC-C54B-A90B-72736964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8" y="2410486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8589418-D8CF-944A-9C62-EC42423FAE03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10800000" flipV="1">
            <a:off x="6799219" y="829492"/>
            <a:ext cx="4384763" cy="2815046"/>
          </a:xfrm>
          <a:prstGeom prst="bentConnector2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AC3954-1A6F-CD43-97EE-8436B7CB3485}"/>
              </a:ext>
            </a:extLst>
          </p:cNvPr>
          <p:cNvSpPr txBox="1"/>
          <p:nvPr/>
        </p:nvSpPr>
        <p:spPr>
          <a:xfrm>
            <a:off x="10971819" y="119999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 err="1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2B914D0B-7683-A347-B9A5-3F6319C324A7}"/>
              </a:ext>
            </a:extLst>
          </p:cNvPr>
          <p:cNvSpPr/>
          <p:nvPr/>
        </p:nvSpPr>
        <p:spPr>
          <a:xfrm>
            <a:off x="6263640" y="405729"/>
            <a:ext cx="1284514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E19FBA-B178-C14E-B0C2-18D4C8D3494F}"/>
              </a:ext>
            </a:extLst>
          </p:cNvPr>
          <p:cNvSpPr/>
          <p:nvPr/>
        </p:nvSpPr>
        <p:spPr>
          <a:xfrm>
            <a:off x="3618410" y="2366941"/>
            <a:ext cx="6988630" cy="3641974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74CC1599-3E95-AB40-8919-06CE2A0B6BEC}"/>
              </a:ext>
            </a:extLst>
          </p:cNvPr>
          <p:cNvSpPr/>
          <p:nvPr/>
        </p:nvSpPr>
        <p:spPr>
          <a:xfrm>
            <a:off x="4628606" y="3117668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443120F-8A3E-FF4E-858F-C16EAE4A778D}"/>
              </a:ext>
            </a:extLst>
          </p:cNvPr>
          <p:cNvSpPr/>
          <p:nvPr/>
        </p:nvSpPr>
        <p:spPr>
          <a:xfrm>
            <a:off x="6614159" y="3605352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DEFA1C0A-F461-6A4D-96BB-F204A08611E7}"/>
              </a:ext>
            </a:extLst>
          </p:cNvPr>
          <p:cNvSpPr/>
          <p:nvPr/>
        </p:nvSpPr>
        <p:spPr>
          <a:xfrm>
            <a:off x="8553994" y="4284620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79C37BD-9911-5F41-AFAF-940CEC52DDC2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5913121" y="3313611"/>
            <a:ext cx="701038" cy="487684"/>
          </a:xfrm>
          <a:prstGeom prst="bentConnector3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E2FEA39-2E32-7946-A84B-7FDEB44416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898674" y="3801295"/>
            <a:ext cx="655320" cy="67926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64C7910-C50C-7144-938D-3F3B94579D79}"/>
              </a:ext>
            </a:extLst>
          </p:cNvPr>
          <p:cNvCxnSpPr>
            <a:cxnSpLocks/>
            <a:stCxn id="20" idx="2"/>
            <a:endCxn id="44" idx="2"/>
          </p:cNvCxnSpPr>
          <p:nvPr/>
        </p:nvCxnSpPr>
        <p:spPr>
          <a:xfrm rot="5400000" flipH="1">
            <a:off x="4439480" y="17707"/>
            <a:ext cx="2124899" cy="7192700"/>
          </a:xfrm>
          <a:prstGeom prst="bentConnector3">
            <a:avLst>
              <a:gd name="adj1" fmla="val -34119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E8E343C9-02EC-C54B-A90B-72736964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4" y="2182275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9E1B116-7840-4348-AD26-5A9D27E7E9BD}"/>
              </a:ext>
            </a:extLst>
          </p:cNvPr>
          <p:cNvCxnSpPr>
            <a:cxnSpLocks/>
            <a:stCxn id="44" idx="3"/>
            <a:endCxn id="5" idx="2"/>
          </p:cNvCxnSpPr>
          <p:nvPr/>
        </p:nvCxnSpPr>
        <p:spPr>
          <a:xfrm flipV="1">
            <a:off x="2145646" y="902118"/>
            <a:ext cx="4117994" cy="1464823"/>
          </a:xfrm>
          <a:prstGeom prst="bentConnector3">
            <a:avLst>
              <a:gd name="adj1" fmla="val 20816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14C2B35-9ACA-914F-8503-F311FF7A2FB4}"/>
              </a:ext>
            </a:extLst>
          </p:cNvPr>
          <p:cNvCxnSpPr>
            <a:cxnSpLocks/>
            <a:stCxn id="5" idx="3"/>
            <a:endCxn id="17" idx="0"/>
          </p:cNvCxnSpPr>
          <p:nvPr/>
        </p:nvCxnSpPr>
        <p:spPr>
          <a:xfrm rot="5400000">
            <a:off x="5179814" y="1391585"/>
            <a:ext cx="1719162" cy="17330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5F60E0-B71E-7A42-9ADD-FC030B45D254}"/>
              </a:ext>
            </a:extLst>
          </p:cNvPr>
          <p:cNvSpPr txBox="1"/>
          <p:nvPr/>
        </p:nvSpPr>
        <p:spPr>
          <a:xfrm>
            <a:off x="3448594" y="469258"/>
            <a:ext cx="13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16D04-F5D7-3A40-BFC6-D24538BF893D}"/>
              </a:ext>
            </a:extLst>
          </p:cNvPr>
          <p:cNvSpPr txBox="1"/>
          <p:nvPr/>
        </p:nvSpPr>
        <p:spPr>
          <a:xfrm>
            <a:off x="5501929" y="1879258"/>
            <a:ext cx="9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eventing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1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2B914D0B-7683-A347-B9A5-3F6319C324A7}"/>
              </a:ext>
            </a:extLst>
          </p:cNvPr>
          <p:cNvSpPr/>
          <p:nvPr/>
        </p:nvSpPr>
        <p:spPr>
          <a:xfrm>
            <a:off x="11183981" y="470263"/>
            <a:ext cx="598715" cy="718457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E19FBA-B178-C14E-B0C2-18D4C8D3494F}"/>
              </a:ext>
            </a:extLst>
          </p:cNvPr>
          <p:cNvSpPr/>
          <p:nvPr/>
        </p:nvSpPr>
        <p:spPr>
          <a:xfrm>
            <a:off x="1319348" y="2181498"/>
            <a:ext cx="6764385" cy="3762104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74CC1599-3E95-AB40-8919-06CE2A0B6BEC}"/>
              </a:ext>
            </a:extLst>
          </p:cNvPr>
          <p:cNvSpPr/>
          <p:nvPr/>
        </p:nvSpPr>
        <p:spPr>
          <a:xfrm>
            <a:off x="2329544" y="2477586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CF0104-21FD-4048-9540-8A76511208B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31966" y="2673529"/>
            <a:ext cx="1297578" cy="0"/>
          </a:xfrm>
          <a:prstGeom prst="straightConnector1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>
            <a:extLst>
              <a:ext uri="{FF2B5EF4-FFF2-40B4-BE49-F238E27FC236}">
                <a16:creationId xmlns:a16="http://schemas.microsoft.com/office/drawing/2014/main" id="{8443120F-8A3E-FF4E-858F-C16EAE4A778D}"/>
              </a:ext>
            </a:extLst>
          </p:cNvPr>
          <p:cNvSpPr/>
          <p:nvPr/>
        </p:nvSpPr>
        <p:spPr>
          <a:xfrm>
            <a:off x="4315097" y="2965270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DEFA1C0A-F461-6A4D-96BB-F204A08611E7}"/>
              </a:ext>
            </a:extLst>
          </p:cNvPr>
          <p:cNvSpPr/>
          <p:nvPr/>
        </p:nvSpPr>
        <p:spPr>
          <a:xfrm>
            <a:off x="6254932" y="3644538"/>
            <a:ext cx="1284515" cy="391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79C37BD-9911-5F41-AFAF-940CEC52DDC2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3614059" y="2673529"/>
            <a:ext cx="701038" cy="487684"/>
          </a:xfrm>
          <a:prstGeom prst="bentConnector3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E2FEA39-2E32-7946-A84B-7FDEB44416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599612" y="3161213"/>
            <a:ext cx="655320" cy="67926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64C7910-C50C-7144-938D-3F3B94579D79}"/>
              </a:ext>
            </a:extLst>
          </p:cNvPr>
          <p:cNvCxnSpPr>
            <a:cxnSpLocks/>
            <a:stCxn id="20" idx="3"/>
            <a:endCxn id="44" idx="2"/>
          </p:cNvCxnSpPr>
          <p:nvPr/>
        </p:nvCxnSpPr>
        <p:spPr>
          <a:xfrm flipH="1" flipV="1">
            <a:off x="378244" y="2779818"/>
            <a:ext cx="7161203" cy="1060663"/>
          </a:xfrm>
          <a:prstGeom prst="bentConnector4">
            <a:avLst>
              <a:gd name="adj1" fmla="val -3192"/>
              <a:gd name="adj2" fmla="val -158752"/>
            </a:avLst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E8E343C9-02EC-C54B-A90B-72736964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8" y="2410486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8589418-D8CF-944A-9C62-EC42423FAE03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10800000" flipV="1">
            <a:off x="6799219" y="829492"/>
            <a:ext cx="4384763" cy="2815046"/>
          </a:xfrm>
          <a:prstGeom prst="bentConnector2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3BF527-F281-9E4E-A0CF-755B1BB516C2}"/>
              </a:ext>
            </a:extLst>
          </p:cNvPr>
          <p:cNvSpPr txBox="1"/>
          <p:nvPr/>
        </p:nvSpPr>
        <p:spPr>
          <a:xfrm>
            <a:off x="10971819" y="119999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 err="1"/>
              <a:t>db</a:t>
            </a:r>
            <a:endParaRPr lang="en-US" dirty="0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5A36923D-23E1-5A44-AA6F-46DCAF1B9CA0}"/>
              </a:ext>
            </a:extLst>
          </p:cNvPr>
          <p:cNvSpPr/>
          <p:nvPr/>
        </p:nvSpPr>
        <p:spPr>
          <a:xfrm>
            <a:off x="2873829" y="666205"/>
            <a:ext cx="1039587" cy="71845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db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9852441-635D-F342-815F-69C05F363BE0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3913416" y="1025434"/>
            <a:ext cx="945967" cy="1939836"/>
          </a:xfrm>
          <a:prstGeom prst="bentConnector2">
            <a:avLst/>
          </a:prstGeom>
          <a:ln w="254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7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9">
            <a:extLst>
              <a:ext uri="{FF2B5EF4-FFF2-40B4-BE49-F238E27FC236}">
                <a16:creationId xmlns:a16="http://schemas.microsoft.com/office/drawing/2014/main" id="{834A8665-92D7-164F-8580-9342D53E61BF}"/>
              </a:ext>
            </a:extLst>
          </p:cNvPr>
          <p:cNvSpPr/>
          <p:nvPr/>
        </p:nvSpPr>
        <p:spPr>
          <a:xfrm>
            <a:off x="5886078" y="77394"/>
            <a:ext cx="1654629" cy="1164485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06F842B-5491-B144-AD46-2C523C648FD0}"/>
              </a:ext>
            </a:extLst>
          </p:cNvPr>
          <p:cNvSpPr/>
          <p:nvPr/>
        </p:nvSpPr>
        <p:spPr>
          <a:xfrm>
            <a:off x="888057" y="3654690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6F55AA3-CCF0-C741-B33E-5CBDC286D471}"/>
              </a:ext>
            </a:extLst>
          </p:cNvPr>
          <p:cNvSpPr/>
          <p:nvPr/>
        </p:nvSpPr>
        <p:spPr>
          <a:xfrm>
            <a:off x="5105178" y="3674979"/>
            <a:ext cx="1081204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DCEE87BB-AAC8-A141-B18B-B267E6267AFC}"/>
              </a:ext>
            </a:extLst>
          </p:cNvPr>
          <p:cNvSpPr/>
          <p:nvPr/>
        </p:nvSpPr>
        <p:spPr>
          <a:xfrm>
            <a:off x="3213326" y="2106664"/>
            <a:ext cx="1081204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67C657-CF05-9E4A-8F5B-B791A0E9FD19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1276757" y="2884063"/>
            <a:ext cx="2477171" cy="77062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48644-E2D9-2241-BD7C-BFA3E0B98591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H="1" flipV="1">
            <a:off x="3753928" y="2884063"/>
            <a:ext cx="1891852" cy="7909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CFF09-51EA-5746-9AFA-398D8D7FDB90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flipV="1">
            <a:off x="3753928" y="1241879"/>
            <a:ext cx="2959465" cy="86478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A406B135-AD1C-D34D-A220-4E03462F713C}"/>
              </a:ext>
            </a:extLst>
          </p:cNvPr>
          <p:cNvSpPr/>
          <p:nvPr/>
        </p:nvSpPr>
        <p:spPr>
          <a:xfrm>
            <a:off x="10591746" y="3760371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0960F4-AEB0-344D-81FC-5C5F9D039923}"/>
              </a:ext>
            </a:extLst>
          </p:cNvPr>
          <p:cNvCxnSpPr>
            <a:cxnSpLocks/>
            <a:stCxn id="17" idx="0"/>
            <a:endCxn id="63" idx="3"/>
          </p:cNvCxnSpPr>
          <p:nvPr/>
        </p:nvCxnSpPr>
        <p:spPr>
          <a:xfrm flipH="1" flipV="1">
            <a:off x="10036594" y="2996978"/>
            <a:ext cx="943852" cy="7633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>
            <a:extLst>
              <a:ext uri="{FF2B5EF4-FFF2-40B4-BE49-F238E27FC236}">
                <a16:creationId xmlns:a16="http://schemas.microsoft.com/office/drawing/2014/main" id="{12FBDF43-F99C-AA4E-903C-99C19AE99569}"/>
              </a:ext>
            </a:extLst>
          </p:cNvPr>
          <p:cNvSpPr/>
          <p:nvPr/>
        </p:nvSpPr>
        <p:spPr>
          <a:xfrm>
            <a:off x="7227198" y="464480"/>
            <a:ext cx="971006" cy="68804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A91A50EA-0584-D244-B8B8-BE5C00914A50}"/>
              </a:ext>
            </a:extLst>
          </p:cNvPr>
          <p:cNvSpPr/>
          <p:nvPr/>
        </p:nvSpPr>
        <p:spPr>
          <a:xfrm>
            <a:off x="1499003" y="3946861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B387B7A2-A4C2-AC40-A1E4-006F7AB517F5}"/>
              </a:ext>
            </a:extLst>
          </p:cNvPr>
          <p:cNvSpPr/>
          <p:nvPr/>
        </p:nvSpPr>
        <p:spPr>
          <a:xfrm>
            <a:off x="5886078" y="4063678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0C9A37CD-8878-0E4C-B35B-7EDAC78C5DCD}"/>
              </a:ext>
            </a:extLst>
          </p:cNvPr>
          <p:cNvSpPr/>
          <p:nvPr/>
        </p:nvSpPr>
        <p:spPr>
          <a:xfrm>
            <a:off x="11061196" y="4109074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043AB49-A987-0B4F-A4C1-564F02021C2B}"/>
              </a:ext>
            </a:extLst>
          </p:cNvPr>
          <p:cNvSpPr/>
          <p:nvPr/>
        </p:nvSpPr>
        <p:spPr>
          <a:xfrm>
            <a:off x="8348646" y="3819778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06347D-7EBE-9843-8FC1-1F1C0EA5FD58}"/>
              </a:ext>
            </a:extLst>
          </p:cNvPr>
          <p:cNvCxnSpPr>
            <a:cxnSpLocks/>
            <a:stCxn id="33" idx="0"/>
            <a:endCxn id="63" idx="3"/>
          </p:cNvCxnSpPr>
          <p:nvPr/>
        </p:nvCxnSpPr>
        <p:spPr>
          <a:xfrm flipV="1">
            <a:off x="8737346" y="2996978"/>
            <a:ext cx="1299248" cy="8228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9C5141C1-88E4-3E4A-AE4C-7909621B1905}"/>
              </a:ext>
            </a:extLst>
          </p:cNvPr>
          <p:cNvSpPr/>
          <p:nvPr/>
        </p:nvSpPr>
        <p:spPr>
          <a:xfrm>
            <a:off x="8818096" y="4168481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67F064C6-7182-7E44-8289-FA60E8865EB9}"/>
              </a:ext>
            </a:extLst>
          </p:cNvPr>
          <p:cNvSpPr/>
          <p:nvPr/>
        </p:nvSpPr>
        <p:spPr>
          <a:xfrm>
            <a:off x="3816157" y="2219579"/>
            <a:ext cx="668756" cy="536574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A5BE08CD-B5FD-DF4A-B9FD-AA2656F39AEC}"/>
              </a:ext>
            </a:extLst>
          </p:cNvPr>
          <p:cNvSpPr/>
          <p:nvPr/>
        </p:nvSpPr>
        <p:spPr>
          <a:xfrm>
            <a:off x="3165883" y="3850619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19F8BB-3545-D94C-95B2-78C369574613}"/>
              </a:ext>
            </a:extLst>
          </p:cNvPr>
          <p:cNvCxnSpPr>
            <a:cxnSpLocks/>
            <a:stCxn id="43" idx="0"/>
            <a:endCxn id="13" idx="3"/>
          </p:cNvCxnSpPr>
          <p:nvPr/>
        </p:nvCxnSpPr>
        <p:spPr>
          <a:xfrm flipV="1">
            <a:off x="3554583" y="2884063"/>
            <a:ext cx="199345" cy="9665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n 44">
            <a:extLst>
              <a:ext uri="{FF2B5EF4-FFF2-40B4-BE49-F238E27FC236}">
                <a16:creationId xmlns:a16="http://schemas.microsoft.com/office/drawing/2014/main" id="{A25FBBC3-8F75-DA4B-99D1-AC64858C7864}"/>
              </a:ext>
            </a:extLst>
          </p:cNvPr>
          <p:cNvSpPr/>
          <p:nvPr/>
        </p:nvSpPr>
        <p:spPr>
          <a:xfrm>
            <a:off x="3776829" y="4142790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6F4ADA60-6072-C24B-9FB7-9385E010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9" y="5483315"/>
            <a:ext cx="1374685" cy="1374685"/>
          </a:xfrm>
          <a:prstGeom prst="rect">
            <a:avLst/>
          </a:prstGeom>
        </p:spPr>
      </p:pic>
      <p:sp>
        <p:nvSpPr>
          <p:cNvPr id="57" name="Folded Corner 56">
            <a:extLst>
              <a:ext uri="{FF2B5EF4-FFF2-40B4-BE49-F238E27FC236}">
                <a16:creationId xmlns:a16="http://schemas.microsoft.com/office/drawing/2014/main" id="{4D5B51F8-45B7-0B48-B523-0B47396EE948}"/>
              </a:ext>
            </a:extLst>
          </p:cNvPr>
          <p:cNvSpPr/>
          <p:nvPr/>
        </p:nvSpPr>
        <p:spPr>
          <a:xfrm>
            <a:off x="1086787" y="5661206"/>
            <a:ext cx="300446" cy="313508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73897443-AC90-194B-8BD0-BED8A0F00D47}"/>
              </a:ext>
            </a:extLst>
          </p:cNvPr>
          <p:cNvSpPr/>
          <p:nvPr/>
        </p:nvSpPr>
        <p:spPr>
          <a:xfrm>
            <a:off x="9647894" y="2219579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7DDA8686-64F2-B943-BC47-C0AE22A54D51}"/>
              </a:ext>
            </a:extLst>
          </p:cNvPr>
          <p:cNvSpPr/>
          <p:nvPr/>
        </p:nvSpPr>
        <p:spPr>
          <a:xfrm>
            <a:off x="10258840" y="2511750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38DF77-98B8-F347-A227-73B52566E5D6}"/>
              </a:ext>
            </a:extLst>
          </p:cNvPr>
          <p:cNvCxnSpPr>
            <a:cxnSpLocks/>
            <a:stCxn id="63" idx="0"/>
            <a:endCxn id="10" idx="3"/>
          </p:cNvCxnSpPr>
          <p:nvPr/>
        </p:nvCxnSpPr>
        <p:spPr>
          <a:xfrm flipH="1" flipV="1">
            <a:off x="6713393" y="1241879"/>
            <a:ext cx="3323201" cy="9777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9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37" y="2668057"/>
            <a:ext cx="609489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Edge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Serverless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213387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8A2D6-2D00-424C-AFDA-772DEE6F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52" y="317459"/>
            <a:ext cx="5548421" cy="297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6026B-DB2B-D449-8B11-A280FD163E79}"/>
              </a:ext>
            </a:extLst>
          </p:cNvPr>
          <p:cNvSpPr txBox="1"/>
          <p:nvPr/>
        </p:nvSpPr>
        <p:spPr>
          <a:xfrm>
            <a:off x="9339147" y="6221709"/>
            <a:ext cx="3260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https://youtu.be/HK04UxENH10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D708C-8161-6246-88E4-64E832EE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60" y="317458"/>
            <a:ext cx="5429701" cy="311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882B0E-CB55-6D4D-B7D0-BACB74E69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52" y="3611173"/>
            <a:ext cx="5548421" cy="292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8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AA47-284E-1C42-B5AE-981C13DFB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/>
          </a:bodyPr>
          <a:lstStyle/>
          <a:p>
            <a:r>
              <a:rPr lang="en-US" altLang="zh-CN" dirty="0"/>
              <a:t>WASM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</a:p>
          <a:p>
            <a:endParaRPr lang="en-US" dirty="0"/>
          </a:p>
          <a:p>
            <a:pPr lvl="1"/>
            <a:r>
              <a:rPr lang="en-US" altLang="zh-CN" dirty="0"/>
              <a:t>Cold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</a:p>
          <a:p>
            <a:pPr lvl="1"/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r>
              <a:rPr lang="zh-CN" altLang="en-US" dirty="0"/>
              <a:t> </a:t>
            </a:r>
            <a:r>
              <a:rPr lang="en-US" altLang="zh-CN" dirty="0"/>
              <a:t>(“Software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Isolation”)</a:t>
            </a:r>
          </a:p>
          <a:p>
            <a:pPr lvl="1"/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footprint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WASM</a:t>
            </a:r>
          </a:p>
          <a:p>
            <a:pPr lvl="1"/>
            <a:r>
              <a:rPr lang="en-US" altLang="zh-CN" dirty="0"/>
              <a:t>“stateful”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lvl="1"/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lvl="1"/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9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F7D5-A132-C848-9339-DCEE5986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46" y="153253"/>
            <a:ext cx="10515600" cy="671938"/>
          </a:xfrm>
        </p:spPr>
        <p:txBody>
          <a:bodyPr>
            <a:normAutofit fontScale="90000"/>
          </a:bodyPr>
          <a:lstStyle/>
          <a:p>
            <a:r>
              <a:rPr lang="en-US" dirty="0"/>
              <a:t>WASM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F8F2-3E52-1744-80A3-1CC3B6F9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50729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Unlike system VMs and containers, WebAssembly is a </a:t>
            </a:r>
            <a:r>
              <a:rPr lang="en-US" dirty="0">
                <a:solidFill>
                  <a:srgbClr val="C00000"/>
                </a:solidFill>
              </a:rPr>
              <a:t>high-level language VM runtime </a:t>
            </a:r>
          </a:p>
          <a:p>
            <a:endParaRPr lang="en-US" dirty="0"/>
          </a:p>
          <a:p>
            <a:r>
              <a:rPr lang="en-US" dirty="0"/>
              <a:t>WebAssembly runtime provides a </a:t>
            </a:r>
            <a:r>
              <a:rPr lang="en-US" dirty="0">
                <a:solidFill>
                  <a:srgbClr val="C00000"/>
                </a:solidFill>
              </a:rPr>
              <a:t>Software-based Fault Isolation (SFI) sandbox</a:t>
            </a:r>
            <a:r>
              <a:rPr lang="en-US" dirty="0"/>
              <a:t> for untrusted code </a:t>
            </a:r>
          </a:p>
          <a:p>
            <a:endParaRPr lang="en-US" dirty="0"/>
          </a:p>
          <a:p>
            <a:r>
              <a:rPr lang="en-US" dirty="0"/>
              <a:t>WebAssembly supports </a:t>
            </a:r>
            <a:r>
              <a:rPr lang="en-US" dirty="0">
                <a:solidFill>
                  <a:srgbClr val="C00000"/>
                </a:solidFill>
              </a:rPr>
              <a:t>multiple programming languages</a:t>
            </a:r>
            <a:r>
              <a:rPr lang="en-US" dirty="0"/>
              <a:t>, such as C/C++ and Rust. The WebAssembly System Interface (WASI) standard [14] allows WebAssembly runtimes to interface with operating system resources, which makes it suitable for server-side applications. </a:t>
            </a:r>
          </a:p>
          <a:p>
            <a:endParaRPr lang="en-US" dirty="0"/>
          </a:p>
          <a:p>
            <a:r>
              <a:rPr lang="en-US" dirty="0"/>
              <a:t>WebAssembly functions can run securely and in isolation. Those functions can be started and stopped on-demand across different underlying platforms without any code change.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0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A48E-2073-2E48-B841-85A9E028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CD336-C0ED-B747-911F-A3F27A07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8" y="875217"/>
            <a:ext cx="7561561" cy="510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E6B6-E373-064F-AD01-B57B86C21868}"/>
              </a:ext>
            </a:extLst>
          </p:cNvPr>
          <p:cNvSpPr txBox="1"/>
          <p:nvPr/>
        </p:nvSpPr>
        <p:spPr>
          <a:xfrm>
            <a:off x="6540759" y="6338985"/>
            <a:ext cx="5414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https://www.secondstate.io/articles/why-webassembly-server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597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2803DB-7551-644D-AA90-9F9BA597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8" y="256477"/>
            <a:ext cx="5436238" cy="293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F5A5C-071B-1449-B8A1-E97522D350F6}"/>
              </a:ext>
            </a:extLst>
          </p:cNvPr>
          <p:cNvSpPr txBox="1"/>
          <p:nvPr/>
        </p:nvSpPr>
        <p:spPr>
          <a:xfrm>
            <a:off x="8469351" y="6026564"/>
            <a:ext cx="3350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https://youtu.be/1oHE6x5fI0E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A8F6F-7A2D-3445-9EA2-C29C3A42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78" y="3429000"/>
            <a:ext cx="5522661" cy="307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E88D3-6028-764D-A235-F63AB3B7B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30" y="256477"/>
            <a:ext cx="5522662" cy="3050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81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9">
            <a:extLst>
              <a:ext uri="{FF2B5EF4-FFF2-40B4-BE49-F238E27FC236}">
                <a16:creationId xmlns:a16="http://schemas.microsoft.com/office/drawing/2014/main" id="{834A8665-92D7-164F-8580-9342D53E61BF}"/>
              </a:ext>
            </a:extLst>
          </p:cNvPr>
          <p:cNvSpPr/>
          <p:nvPr/>
        </p:nvSpPr>
        <p:spPr>
          <a:xfrm>
            <a:off x="5931233" y="732149"/>
            <a:ext cx="1654629" cy="1164485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06F842B-5491-B144-AD46-2C523C648FD0}"/>
              </a:ext>
            </a:extLst>
          </p:cNvPr>
          <p:cNvSpPr/>
          <p:nvPr/>
        </p:nvSpPr>
        <p:spPr>
          <a:xfrm>
            <a:off x="933212" y="4309445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6F55AA3-CCF0-C741-B33E-5CBDC286D471}"/>
              </a:ext>
            </a:extLst>
          </p:cNvPr>
          <p:cNvSpPr/>
          <p:nvPr/>
        </p:nvSpPr>
        <p:spPr>
          <a:xfrm>
            <a:off x="5150333" y="4329734"/>
            <a:ext cx="1081204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67C657-CF05-9E4A-8F5B-B791A0E9FD19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V="1">
            <a:off x="1321912" y="1896634"/>
            <a:ext cx="5436636" cy="241281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48644-E2D9-2241-BD7C-BFA3E0B98591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5690935" y="1896634"/>
            <a:ext cx="1067613" cy="24331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A406B135-AD1C-D34D-A220-4E03462F713C}"/>
              </a:ext>
            </a:extLst>
          </p:cNvPr>
          <p:cNvSpPr/>
          <p:nvPr/>
        </p:nvSpPr>
        <p:spPr>
          <a:xfrm>
            <a:off x="10636901" y="4415126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0960F4-AEB0-344D-81FC-5C5F9D039923}"/>
              </a:ext>
            </a:extLst>
          </p:cNvPr>
          <p:cNvCxnSpPr>
            <a:cxnSpLocks/>
            <a:stCxn id="17" idx="0"/>
            <a:endCxn id="10" idx="3"/>
          </p:cNvCxnSpPr>
          <p:nvPr/>
        </p:nvCxnSpPr>
        <p:spPr>
          <a:xfrm flipH="1" flipV="1">
            <a:off x="6758548" y="1896634"/>
            <a:ext cx="4267053" cy="25184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>
            <a:extLst>
              <a:ext uri="{FF2B5EF4-FFF2-40B4-BE49-F238E27FC236}">
                <a16:creationId xmlns:a16="http://schemas.microsoft.com/office/drawing/2014/main" id="{12FBDF43-F99C-AA4E-903C-99C19AE99569}"/>
              </a:ext>
            </a:extLst>
          </p:cNvPr>
          <p:cNvSpPr/>
          <p:nvPr/>
        </p:nvSpPr>
        <p:spPr>
          <a:xfrm>
            <a:off x="7272353" y="1119235"/>
            <a:ext cx="971006" cy="68804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A91A50EA-0584-D244-B8B8-BE5C00914A50}"/>
              </a:ext>
            </a:extLst>
          </p:cNvPr>
          <p:cNvSpPr/>
          <p:nvPr/>
        </p:nvSpPr>
        <p:spPr>
          <a:xfrm>
            <a:off x="1544158" y="4601616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B387B7A2-A4C2-AC40-A1E4-006F7AB517F5}"/>
              </a:ext>
            </a:extLst>
          </p:cNvPr>
          <p:cNvSpPr/>
          <p:nvPr/>
        </p:nvSpPr>
        <p:spPr>
          <a:xfrm>
            <a:off x="5931233" y="4718433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0C9A37CD-8878-0E4C-B35B-7EDAC78C5DCD}"/>
              </a:ext>
            </a:extLst>
          </p:cNvPr>
          <p:cNvSpPr/>
          <p:nvPr/>
        </p:nvSpPr>
        <p:spPr>
          <a:xfrm>
            <a:off x="11106351" y="4763829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043AB49-A987-0B4F-A4C1-564F02021C2B}"/>
              </a:ext>
            </a:extLst>
          </p:cNvPr>
          <p:cNvSpPr/>
          <p:nvPr/>
        </p:nvSpPr>
        <p:spPr>
          <a:xfrm>
            <a:off x="8393801" y="4474533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06347D-7EBE-9843-8FC1-1F1C0EA5FD58}"/>
              </a:ext>
            </a:extLst>
          </p:cNvPr>
          <p:cNvCxnSpPr>
            <a:cxnSpLocks/>
            <a:stCxn id="33" idx="0"/>
            <a:endCxn id="10" idx="3"/>
          </p:cNvCxnSpPr>
          <p:nvPr/>
        </p:nvCxnSpPr>
        <p:spPr>
          <a:xfrm flipH="1" flipV="1">
            <a:off x="6758548" y="1896634"/>
            <a:ext cx="2023953" cy="25778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9C5141C1-88E4-3E4A-AE4C-7909621B1905}"/>
              </a:ext>
            </a:extLst>
          </p:cNvPr>
          <p:cNvSpPr/>
          <p:nvPr/>
        </p:nvSpPr>
        <p:spPr>
          <a:xfrm>
            <a:off x="8863251" y="4823236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A5BE08CD-B5FD-DF4A-B9FD-AA2656F39AEC}"/>
              </a:ext>
            </a:extLst>
          </p:cNvPr>
          <p:cNvSpPr/>
          <p:nvPr/>
        </p:nvSpPr>
        <p:spPr>
          <a:xfrm>
            <a:off x="3211038" y="4505374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19F8BB-3545-D94C-95B2-78C369574613}"/>
              </a:ext>
            </a:extLst>
          </p:cNvPr>
          <p:cNvCxnSpPr>
            <a:cxnSpLocks/>
            <a:stCxn id="43" idx="0"/>
            <a:endCxn id="10" idx="3"/>
          </p:cNvCxnSpPr>
          <p:nvPr/>
        </p:nvCxnSpPr>
        <p:spPr>
          <a:xfrm flipV="1">
            <a:off x="3599738" y="1896634"/>
            <a:ext cx="3158810" cy="26087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n 44">
            <a:extLst>
              <a:ext uri="{FF2B5EF4-FFF2-40B4-BE49-F238E27FC236}">
                <a16:creationId xmlns:a16="http://schemas.microsoft.com/office/drawing/2014/main" id="{A25FBBC3-8F75-DA4B-99D1-AC64858C7864}"/>
              </a:ext>
            </a:extLst>
          </p:cNvPr>
          <p:cNvSpPr/>
          <p:nvPr/>
        </p:nvSpPr>
        <p:spPr>
          <a:xfrm>
            <a:off x="3821984" y="4797545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D1D50-7BAD-D74D-B5E1-3CC6F2FDA584}"/>
              </a:ext>
            </a:extLst>
          </p:cNvPr>
          <p:cNvSpPr txBox="1"/>
          <p:nvPr/>
        </p:nvSpPr>
        <p:spPr>
          <a:xfrm>
            <a:off x="4987825" y="5220680"/>
            <a:ext cx="132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7936E-6419-CA45-BD03-E418824C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5" y="670717"/>
            <a:ext cx="6835698" cy="5271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EA14A-16EC-2D45-9B3B-96523D2AB2B4}"/>
              </a:ext>
            </a:extLst>
          </p:cNvPr>
          <p:cNvSpPr txBox="1"/>
          <p:nvPr/>
        </p:nvSpPr>
        <p:spPr>
          <a:xfrm>
            <a:off x="7499195" y="6181037"/>
            <a:ext cx="428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https://github.com/WasmEdge/WasmEdge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3EA0ED-C1E2-EF48-BBC8-74ADCDC11E83}"/>
              </a:ext>
            </a:extLst>
          </p:cNvPr>
          <p:cNvSpPr txBox="1"/>
          <p:nvPr/>
        </p:nvSpPr>
        <p:spPr>
          <a:xfrm>
            <a:off x="6644269" y="6205874"/>
            <a:ext cx="5547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2"/>
              </a:rPr>
              <a:t>https://www.infoq.com/articles/arm-vs-x86-cloud-performance</a:t>
            </a:r>
            <a:endParaRPr lang="en-US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625D0-90EB-6944-937D-40EE35AE1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6" y="1661530"/>
            <a:ext cx="4916869" cy="353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2BDD5-8C52-0F4A-8FC7-AE501EF2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67" y="313572"/>
            <a:ext cx="5163671" cy="5620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D2BE964-7088-9D45-B87B-8C0C9015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26979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altLang="zh-CN" dirty="0"/>
              <a:t>cold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0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FBE0-4555-B441-B7D2-AF5712EA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26979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cold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2074-9686-9043-ABD1-66424EC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468"/>
            <a:ext cx="4982842" cy="599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8CE14-9DBC-F049-9073-867389FA5AC5}"/>
              </a:ext>
            </a:extLst>
          </p:cNvPr>
          <p:cNvSpPr txBox="1"/>
          <p:nvPr/>
        </p:nvSpPr>
        <p:spPr>
          <a:xfrm>
            <a:off x="7818970" y="6546532"/>
            <a:ext cx="4508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“A lightweight design for serverless Function-as-a-Service”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046BB-DFC7-C14C-87C2-1F6ADDEF45E3}"/>
              </a:ext>
            </a:extLst>
          </p:cNvPr>
          <p:cNvSpPr txBox="1"/>
          <p:nvPr/>
        </p:nvSpPr>
        <p:spPr>
          <a:xfrm>
            <a:off x="458902" y="1909420"/>
            <a:ext cx="452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The nop test starts the runtime and exits. It evaluates cold start performance </a:t>
            </a:r>
            <a:endParaRPr lang="en-US" sz="1800" dirty="0">
              <a:effectLst/>
              <a:latin typeface="Symbol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5326C-BD20-8849-9F60-D493280B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1" y="2676080"/>
            <a:ext cx="2953371" cy="363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6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FBE0-4555-B441-B7D2-AF5712EA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26979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file I/O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8CE14-9DBC-F049-9073-867389FA5AC5}"/>
              </a:ext>
            </a:extLst>
          </p:cNvPr>
          <p:cNvSpPr txBox="1"/>
          <p:nvPr/>
        </p:nvSpPr>
        <p:spPr>
          <a:xfrm>
            <a:off x="7818970" y="6546532"/>
            <a:ext cx="4508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“A lightweight design for serverless Function-as-a-Service”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046BB-DFC7-C14C-87C2-1F6ADDEF45E3}"/>
              </a:ext>
            </a:extLst>
          </p:cNvPr>
          <p:cNvSpPr txBox="1"/>
          <p:nvPr/>
        </p:nvSpPr>
        <p:spPr>
          <a:xfrm>
            <a:off x="458902" y="1909420"/>
            <a:ext cx="452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The nop test starts the runtime and exits. It evaluates cold start performance </a:t>
            </a:r>
            <a:endParaRPr lang="en-US" sz="1800" dirty="0">
              <a:effectLst/>
              <a:latin typeface="Symbol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5326C-BD20-8849-9F60-D493280B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1" y="2676080"/>
            <a:ext cx="2953371" cy="363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275974-D39A-C748-8B4C-79655C4B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90" y="616915"/>
            <a:ext cx="5975808" cy="4978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895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3EA0ED-C1E2-EF48-BBC8-74ADCDC11E83}"/>
              </a:ext>
            </a:extLst>
          </p:cNvPr>
          <p:cNvSpPr txBox="1"/>
          <p:nvPr/>
        </p:nvSpPr>
        <p:spPr>
          <a:xfrm>
            <a:off x="6733479" y="6519446"/>
            <a:ext cx="5547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2"/>
              </a:rPr>
              <a:t>https://www.infoq.com/articles/arm-vs-x86-cloud-performance</a:t>
            </a:r>
            <a:endParaRPr lang="en-US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625D0-90EB-6944-937D-40EE35AE1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5" y="936702"/>
            <a:ext cx="3588452" cy="257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FE79D-30EA-0C47-A943-2D8628CF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0" y="4126197"/>
            <a:ext cx="3770406" cy="109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0791F-0807-794D-AB3D-FB8080217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764" y="936702"/>
            <a:ext cx="3518407" cy="540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E06D6-7A66-D042-9C2C-AEB6EC45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538" y="936702"/>
            <a:ext cx="3636995" cy="5229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B5FD4-F1E4-C445-BDFD-2E88B8B6C50F}"/>
              </a:ext>
            </a:extLst>
          </p:cNvPr>
          <p:cNvSpPr txBox="1"/>
          <p:nvPr/>
        </p:nvSpPr>
        <p:spPr>
          <a:xfrm>
            <a:off x="5305399" y="479165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17C06-DC39-8E4C-9826-F7D058DCD1E7}"/>
              </a:ext>
            </a:extLst>
          </p:cNvPr>
          <p:cNvSpPr txBox="1"/>
          <p:nvPr/>
        </p:nvSpPr>
        <p:spPr>
          <a:xfrm>
            <a:off x="9580550" y="479165"/>
            <a:ext cx="153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cost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C721A8-BC93-214D-B0F9-8F5A6ABE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26979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altLang="zh-CN" dirty="0"/>
              <a:t>foot-print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8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FBE0-4555-B441-B7D2-AF5712EA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26979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8CE14-9DBC-F049-9073-867389FA5AC5}"/>
              </a:ext>
            </a:extLst>
          </p:cNvPr>
          <p:cNvSpPr txBox="1"/>
          <p:nvPr/>
        </p:nvSpPr>
        <p:spPr>
          <a:xfrm>
            <a:off x="7818970" y="6546532"/>
            <a:ext cx="4508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“A lightweight design for serverless Function-as-a-Service”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D762E-690B-DD4B-BD46-3F4785188FF6}"/>
              </a:ext>
            </a:extLst>
          </p:cNvPr>
          <p:cNvSpPr txBox="1"/>
          <p:nvPr/>
        </p:nvSpPr>
        <p:spPr>
          <a:xfrm>
            <a:off x="786162" y="1371600"/>
            <a:ext cx="10677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Limited programming language support</a:t>
            </a:r>
            <a:r>
              <a:rPr lang="en-US" sz="2400" dirty="0"/>
              <a:t>: While the LLVM toolchain supports generating WebAssembly bytecode from 20+ languages, only a handful of languages are </a:t>
            </a:r>
            <a:r>
              <a:rPr lang="en-US" sz="2400" b="1" dirty="0"/>
              <a:t>well</a:t>
            </a:r>
            <a:r>
              <a:rPr lang="en-US" sz="2400" dirty="0"/>
              <a:t> supported in practice. Currently, C/C++, Rust, and </a:t>
            </a:r>
            <a:r>
              <a:rPr lang="en-US" sz="2400" dirty="0" err="1"/>
              <a:t>AssemblyScript</a:t>
            </a:r>
            <a:r>
              <a:rPr lang="en-US" sz="2400" dirty="0"/>
              <a:t> are the best supported programming languages for WebAssembly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Access to OS</a:t>
            </a:r>
            <a:r>
              <a:rPr lang="en-US" sz="2400" dirty="0"/>
              <a:t>: System features , such as networking and multithread management (Multithreaded I/O), are just becoming available to WebAssembly.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Standard</a:t>
            </a:r>
            <a:r>
              <a:rPr lang="en-US" sz="2400" dirty="0"/>
              <a:t>: no industry standard management and orchestration tools for WebAssembly runtimes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255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996646-E617-254B-BCAE-863A028CE0EC}"/>
              </a:ext>
            </a:extLst>
          </p:cNvPr>
          <p:cNvCxnSpPr>
            <a:cxnSpLocks/>
          </p:cNvCxnSpPr>
          <p:nvPr/>
        </p:nvCxnSpPr>
        <p:spPr>
          <a:xfrm>
            <a:off x="76200" y="3420291"/>
            <a:ext cx="11941629" cy="261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A404EE-7275-3E45-9880-6F8616E8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Serverless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Serverless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D39F1E-794C-3547-8091-248DA21B1674}"/>
              </a:ext>
            </a:extLst>
          </p:cNvPr>
          <p:cNvCxnSpPr>
            <a:cxnSpLocks/>
          </p:cNvCxnSpPr>
          <p:nvPr/>
        </p:nvCxnSpPr>
        <p:spPr>
          <a:xfrm flipV="1">
            <a:off x="2037805" y="2505891"/>
            <a:ext cx="705395" cy="9144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4F7CAC-1438-B24D-83FB-C7C9E0D952F6}"/>
              </a:ext>
            </a:extLst>
          </p:cNvPr>
          <p:cNvCxnSpPr>
            <a:cxnSpLocks/>
          </p:cNvCxnSpPr>
          <p:nvPr/>
        </p:nvCxnSpPr>
        <p:spPr>
          <a:xfrm>
            <a:off x="2743200" y="2505891"/>
            <a:ext cx="26767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496039-4357-5343-B6A2-2A3027C0F78F}"/>
              </a:ext>
            </a:extLst>
          </p:cNvPr>
          <p:cNvCxnSpPr>
            <a:cxnSpLocks/>
          </p:cNvCxnSpPr>
          <p:nvPr/>
        </p:nvCxnSpPr>
        <p:spPr>
          <a:xfrm flipH="1" flipV="1">
            <a:off x="5419984" y="2505891"/>
            <a:ext cx="355977" cy="9144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C8D5F2-D091-9A42-B421-EF459DADDF76}"/>
              </a:ext>
            </a:extLst>
          </p:cNvPr>
          <p:cNvCxnSpPr/>
          <p:nvPr/>
        </p:nvCxnSpPr>
        <p:spPr>
          <a:xfrm>
            <a:off x="2847703" y="1730828"/>
            <a:ext cx="0" cy="783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77B9AD-3AEC-4140-A61B-F5D1916AF9E1}"/>
              </a:ext>
            </a:extLst>
          </p:cNvPr>
          <p:cNvCxnSpPr>
            <a:cxnSpLocks/>
          </p:cNvCxnSpPr>
          <p:nvPr/>
        </p:nvCxnSpPr>
        <p:spPr>
          <a:xfrm>
            <a:off x="2046513" y="1722119"/>
            <a:ext cx="0" cy="16981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9475BD-CB59-7741-BFD6-4F55CA77A504}"/>
              </a:ext>
            </a:extLst>
          </p:cNvPr>
          <p:cNvCxnSpPr/>
          <p:nvPr/>
        </p:nvCxnSpPr>
        <p:spPr>
          <a:xfrm>
            <a:off x="3424645" y="1730828"/>
            <a:ext cx="0" cy="783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FD5265-AD43-3246-B6DF-69AF51314E99}"/>
              </a:ext>
            </a:extLst>
          </p:cNvPr>
          <p:cNvCxnSpPr/>
          <p:nvPr/>
        </p:nvCxnSpPr>
        <p:spPr>
          <a:xfrm>
            <a:off x="3156858" y="1739537"/>
            <a:ext cx="0" cy="783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F43352-8092-3249-A248-B5C7E9573120}"/>
              </a:ext>
            </a:extLst>
          </p:cNvPr>
          <p:cNvCxnSpPr>
            <a:cxnSpLocks/>
          </p:cNvCxnSpPr>
          <p:nvPr/>
        </p:nvCxnSpPr>
        <p:spPr>
          <a:xfrm flipV="1">
            <a:off x="7737572" y="2514600"/>
            <a:ext cx="705395" cy="9144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7B9B4F-57FC-6B4D-A646-60E9BCD4C475}"/>
              </a:ext>
            </a:extLst>
          </p:cNvPr>
          <p:cNvCxnSpPr>
            <a:cxnSpLocks/>
          </p:cNvCxnSpPr>
          <p:nvPr/>
        </p:nvCxnSpPr>
        <p:spPr>
          <a:xfrm>
            <a:off x="8442967" y="2514600"/>
            <a:ext cx="2908656" cy="34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963D81-4B74-F34E-BC55-396CA056AF06}"/>
              </a:ext>
            </a:extLst>
          </p:cNvPr>
          <p:cNvCxnSpPr>
            <a:cxnSpLocks/>
          </p:cNvCxnSpPr>
          <p:nvPr/>
        </p:nvCxnSpPr>
        <p:spPr>
          <a:xfrm flipH="1" flipV="1">
            <a:off x="11351623" y="2523310"/>
            <a:ext cx="299360" cy="92310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DD9779-53C9-4B4B-B8BE-F91234FEDD36}"/>
              </a:ext>
            </a:extLst>
          </p:cNvPr>
          <p:cNvCxnSpPr>
            <a:cxnSpLocks/>
          </p:cNvCxnSpPr>
          <p:nvPr/>
        </p:nvCxnSpPr>
        <p:spPr>
          <a:xfrm>
            <a:off x="7746280" y="1730828"/>
            <a:ext cx="0" cy="16981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CE60B-CE1B-B241-8874-C383F6B058FD}"/>
              </a:ext>
            </a:extLst>
          </p:cNvPr>
          <p:cNvCxnSpPr/>
          <p:nvPr/>
        </p:nvCxnSpPr>
        <p:spPr>
          <a:xfrm>
            <a:off x="8782595" y="1739537"/>
            <a:ext cx="0" cy="783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1F3B0AA-DBB8-AC41-A08F-B76167B73241}"/>
              </a:ext>
            </a:extLst>
          </p:cNvPr>
          <p:cNvSpPr txBox="1"/>
          <p:nvPr/>
        </p:nvSpPr>
        <p:spPr>
          <a:xfrm rot="16200000">
            <a:off x="1470111" y="2055185"/>
            <a:ext cx="8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invoke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2E84-EBB8-1047-8E78-1A1D8044FDC6}"/>
              </a:ext>
            </a:extLst>
          </p:cNvPr>
          <p:cNvGrpSpPr/>
          <p:nvPr/>
        </p:nvGrpSpPr>
        <p:grpSpPr>
          <a:xfrm>
            <a:off x="84908" y="4583204"/>
            <a:ext cx="11932921" cy="1369103"/>
            <a:chOff x="84908" y="4583204"/>
            <a:chExt cx="11932921" cy="136910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160CC-0D74-474A-8958-B30A9FFD2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08" y="5902233"/>
              <a:ext cx="11932921" cy="870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C9479E-9EFC-6E4A-A695-A775A2656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3" y="5013959"/>
              <a:ext cx="91160" cy="8969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D00112-89D5-A24C-AEF8-48C1934382E1}"/>
                </a:ext>
              </a:extLst>
            </p:cNvPr>
            <p:cNvCxnSpPr>
              <a:cxnSpLocks/>
            </p:cNvCxnSpPr>
            <p:nvPr/>
          </p:nvCxnSpPr>
          <p:spPr>
            <a:xfrm>
              <a:off x="2137673" y="5013960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D1ABB5-A547-B74A-A989-748CF7526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1775" y="5005252"/>
              <a:ext cx="60427" cy="91439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09D58E0-1BFD-3E4B-9F45-BA1F6988D58E}"/>
                </a:ext>
              </a:extLst>
            </p:cNvPr>
            <p:cNvCxnSpPr>
              <a:cxnSpLocks/>
            </p:cNvCxnSpPr>
            <p:nvPr/>
          </p:nvCxnSpPr>
          <p:spPr>
            <a:xfrm>
              <a:off x="2055221" y="4600620"/>
              <a:ext cx="0" cy="131032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283B29-F4CE-954D-B606-5B3B711AE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320" y="5022666"/>
              <a:ext cx="91160" cy="8969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CCB76A-9706-CA41-9442-6548B764F3AE}"/>
                </a:ext>
              </a:extLst>
            </p:cNvPr>
            <p:cNvCxnSpPr>
              <a:cxnSpLocks/>
            </p:cNvCxnSpPr>
            <p:nvPr/>
          </p:nvCxnSpPr>
          <p:spPr>
            <a:xfrm>
              <a:off x="3115480" y="5022667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D12B7D-C468-8D4C-8B1D-184950C9F5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9582" y="5013959"/>
              <a:ext cx="60427" cy="91439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9FBD689-EE7C-8B4F-AA9C-F30B71EBF8B7}"/>
                </a:ext>
              </a:extLst>
            </p:cNvPr>
            <p:cNvCxnSpPr>
              <a:cxnSpLocks/>
            </p:cNvCxnSpPr>
            <p:nvPr/>
          </p:nvCxnSpPr>
          <p:spPr>
            <a:xfrm>
              <a:off x="3024320" y="4600620"/>
              <a:ext cx="8708" cy="13190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0AD854-366C-0744-94A4-94D34D668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4774" y="4996543"/>
              <a:ext cx="91160" cy="8969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92E1A6-9ACA-8C44-8023-F2E2FA67FF43}"/>
                </a:ext>
              </a:extLst>
            </p:cNvPr>
            <p:cNvCxnSpPr>
              <a:cxnSpLocks/>
            </p:cNvCxnSpPr>
            <p:nvPr/>
          </p:nvCxnSpPr>
          <p:spPr>
            <a:xfrm>
              <a:off x="3885934" y="4996543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A9A0506-CCFF-8643-8716-C9F581389C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0037" y="4987836"/>
              <a:ext cx="60426" cy="9143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AE9D190-C2E1-5C4B-96D9-E7C62243F711}"/>
                </a:ext>
              </a:extLst>
            </p:cNvPr>
            <p:cNvCxnSpPr>
              <a:cxnSpLocks/>
            </p:cNvCxnSpPr>
            <p:nvPr/>
          </p:nvCxnSpPr>
          <p:spPr>
            <a:xfrm>
              <a:off x="3803482" y="4600620"/>
              <a:ext cx="0" cy="129290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4F5FA1D-EE11-E647-B029-BF1E96DFC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7589" y="5037908"/>
              <a:ext cx="91160" cy="8969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08CE9C-6FA4-8948-A978-5AE46CD1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948749" y="5037909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486EB6B-406E-F04A-889B-3AEC7B3FB4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2851" y="5029201"/>
              <a:ext cx="60427" cy="91439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58B5C6-CCC7-5B45-8C0E-6D0119439FD4}"/>
                </a:ext>
              </a:extLst>
            </p:cNvPr>
            <p:cNvCxnSpPr>
              <a:cxnSpLocks/>
            </p:cNvCxnSpPr>
            <p:nvPr/>
          </p:nvCxnSpPr>
          <p:spPr>
            <a:xfrm>
              <a:off x="5866297" y="4624569"/>
              <a:ext cx="0" cy="131032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E78C71-6306-7D45-BCEF-17A7E9849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396" y="5046615"/>
              <a:ext cx="91160" cy="8969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F60CD8-6F9E-ED4E-B7E7-E3535F2B6D85}"/>
                </a:ext>
              </a:extLst>
            </p:cNvPr>
            <p:cNvCxnSpPr>
              <a:cxnSpLocks/>
            </p:cNvCxnSpPr>
            <p:nvPr/>
          </p:nvCxnSpPr>
          <p:spPr>
            <a:xfrm>
              <a:off x="6926556" y="5046616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EFE4EF-F347-E541-B4CF-6A77F5D2A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58" y="5037908"/>
              <a:ext cx="60427" cy="91439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9BB3D65-45AF-4845-89D6-C6391535301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396" y="4624569"/>
              <a:ext cx="8708" cy="13190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E9602A-60ED-2C42-BDDA-B5AC8AB75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850" y="5020492"/>
              <a:ext cx="91160" cy="8969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328C8C6-924A-904A-840D-1B06EEF53880}"/>
                </a:ext>
              </a:extLst>
            </p:cNvPr>
            <p:cNvCxnSpPr>
              <a:cxnSpLocks/>
            </p:cNvCxnSpPr>
            <p:nvPr/>
          </p:nvCxnSpPr>
          <p:spPr>
            <a:xfrm>
              <a:off x="7697010" y="5020492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09D29D2-FD7D-4B46-8F3B-35903AC3B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41113" y="5011785"/>
              <a:ext cx="60426" cy="9143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39F23F7-CD09-0C4A-B859-5BA415F04252}"/>
                </a:ext>
              </a:extLst>
            </p:cNvPr>
            <p:cNvCxnSpPr>
              <a:cxnSpLocks/>
            </p:cNvCxnSpPr>
            <p:nvPr/>
          </p:nvCxnSpPr>
          <p:spPr>
            <a:xfrm>
              <a:off x="7614558" y="4624569"/>
              <a:ext cx="0" cy="129290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511C36B-FB62-F744-B92A-4C686387E480}"/>
                </a:ext>
              </a:extLst>
            </p:cNvPr>
            <p:cNvCxnSpPr>
              <a:cxnSpLocks/>
            </p:cNvCxnSpPr>
            <p:nvPr/>
          </p:nvCxnSpPr>
          <p:spPr>
            <a:xfrm>
              <a:off x="4190463" y="5919649"/>
              <a:ext cx="1622508" cy="870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5470D62-9381-4A4A-82C9-CFA48C757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3877" y="5005250"/>
              <a:ext cx="91160" cy="89698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192B90E-A4C0-644F-8797-B7D4A49EF2E2}"/>
                </a:ext>
              </a:extLst>
            </p:cNvPr>
            <p:cNvCxnSpPr>
              <a:cxnSpLocks/>
            </p:cNvCxnSpPr>
            <p:nvPr/>
          </p:nvCxnSpPr>
          <p:spPr>
            <a:xfrm>
              <a:off x="8315037" y="5005251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B32A29B-6967-6A41-A872-917DE66D06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9139" y="4996543"/>
              <a:ext cx="60427" cy="91439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3B3D92D-5202-C74E-B78B-B2E3E605B28D}"/>
                </a:ext>
              </a:extLst>
            </p:cNvPr>
            <p:cNvCxnSpPr>
              <a:cxnSpLocks/>
            </p:cNvCxnSpPr>
            <p:nvPr/>
          </p:nvCxnSpPr>
          <p:spPr>
            <a:xfrm>
              <a:off x="8223877" y="4583204"/>
              <a:ext cx="8708" cy="13190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67B94C9-E4CA-AB4F-80CB-B3BCD0DA0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4331" y="4979127"/>
              <a:ext cx="91160" cy="8969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D446A26-C124-8D4F-85EF-77A18CE5C343}"/>
                </a:ext>
              </a:extLst>
            </p:cNvPr>
            <p:cNvCxnSpPr>
              <a:cxnSpLocks/>
            </p:cNvCxnSpPr>
            <p:nvPr/>
          </p:nvCxnSpPr>
          <p:spPr>
            <a:xfrm>
              <a:off x="9085491" y="4979127"/>
              <a:ext cx="2528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CD2DC48-E2B6-E841-95B6-EAF2A572F8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29594" y="4970420"/>
              <a:ext cx="60426" cy="9143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4A9E869-EBE2-4B42-B456-ECD282EEFC50}"/>
                </a:ext>
              </a:extLst>
            </p:cNvPr>
            <p:cNvCxnSpPr>
              <a:cxnSpLocks/>
            </p:cNvCxnSpPr>
            <p:nvPr/>
          </p:nvCxnSpPr>
          <p:spPr>
            <a:xfrm>
              <a:off x="9003039" y="4583204"/>
              <a:ext cx="0" cy="129290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46BF502-F661-114F-84D4-33B721B3DE64}"/>
                </a:ext>
              </a:extLst>
            </p:cNvPr>
            <p:cNvSpPr txBox="1"/>
            <p:nvPr/>
          </p:nvSpPr>
          <p:spPr>
            <a:xfrm rot="16200000">
              <a:off x="1465059" y="4940672"/>
              <a:ext cx="810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</a:rPr>
                <a:t>invoke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980" y="2597960"/>
            <a:ext cx="62576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Stateful (Edge)Serverless</a:t>
            </a:r>
          </a:p>
        </p:txBody>
      </p:sp>
    </p:spTree>
    <p:extLst>
      <p:ext uri="{BB962C8B-B14F-4D97-AF65-F5344CB8AC3E}">
        <p14:creationId xmlns:p14="http://schemas.microsoft.com/office/powerpoint/2010/main" val="118440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A064-F5D6-1A40-9750-43F8CACE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78" y="780597"/>
            <a:ext cx="7369629" cy="7962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WASM is all 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en-US" dirty="0"/>
              <a:t> but what about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31B66-A0B5-524F-B1C3-C0E9D9EAA901}"/>
              </a:ext>
            </a:extLst>
          </p:cNvPr>
          <p:cNvSpPr txBox="1"/>
          <p:nvPr/>
        </p:nvSpPr>
        <p:spPr>
          <a:xfrm>
            <a:off x="830423" y="2274838"/>
            <a:ext cx="9088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Data access overheads are caused by the stateless nature of the container-based approach, which </a:t>
            </a:r>
            <a:r>
              <a:rPr lang="en-US" dirty="0">
                <a:solidFill>
                  <a:srgbClr val="C00000"/>
                </a:solidFill>
              </a:rPr>
              <a:t>forces state to be maintained externally, e.g., in object stores such as Amazon S3, or passed between function invocations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Both options incur costs due to duplicating data in each function, repeated serialization, and regular network transfers. This results in current applications adopting </a:t>
            </a:r>
            <a:r>
              <a:rPr lang="en-US" dirty="0">
                <a:solidFill>
                  <a:srgbClr val="C00000"/>
                </a:solidFill>
              </a:rPr>
              <a:t>an inefficient “data-shipping architecture”, i.e., moving data to the computation and not vice versa</a:t>
            </a:r>
            <a:r>
              <a:rPr lang="en-US" dirty="0"/>
              <a:t>—such architectures have been abandoned by the data management community many decades ago.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E1C7E-C856-0449-9635-A962D3712E2E}"/>
              </a:ext>
            </a:extLst>
          </p:cNvPr>
          <p:cNvSpPr txBox="1"/>
          <p:nvPr/>
        </p:nvSpPr>
        <p:spPr>
          <a:xfrm>
            <a:off x="4588329" y="4583162"/>
            <a:ext cx="547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</a:t>
            </a:r>
            <a:r>
              <a:rPr lang="en-US" sz="1400" i="1" dirty="0" err="1"/>
              <a:t>Faasm</a:t>
            </a:r>
            <a:r>
              <a:rPr lang="en-US" altLang="zh-CN" sz="1400" i="1" dirty="0"/>
              <a:t>:</a:t>
            </a:r>
            <a:r>
              <a:rPr lang="en-US" sz="1400" i="1" dirty="0"/>
              <a:t> Lightweight Isolation for Efficient Stateful Serverless Computing”</a:t>
            </a:r>
          </a:p>
        </p:txBody>
      </p:sp>
    </p:spTree>
    <p:extLst>
      <p:ext uri="{BB962C8B-B14F-4D97-AF65-F5344CB8AC3E}">
        <p14:creationId xmlns:p14="http://schemas.microsoft.com/office/powerpoint/2010/main" val="335798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490" y="2389233"/>
            <a:ext cx="3537141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Storage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(Memory,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5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334" y="2193925"/>
            <a:ext cx="5397623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Serverless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K8s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0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9B8C-C96F-7C42-AB37-16C2D60D3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shipping</a:t>
            </a:r>
          </a:p>
          <a:p>
            <a:endParaRPr lang="en-US" dirty="0"/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Co-locating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endParaRPr lang="en-US" dirty="0"/>
          </a:p>
          <a:p>
            <a:pPr lvl="1"/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1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572C6-F08F-F54E-AC33-F55B9A91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77" y="3858980"/>
            <a:ext cx="6339840" cy="2221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9F352-EFBF-FF48-8CD4-1575C85E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29" y="1291962"/>
            <a:ext cx="5271099" cy="237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C2508-79B0-CA4B-9825-63F117A45800}"/>
              </a:ext>
            </a:extLst>
          </p:cNvPr>
          <p:cNvSpPr txBox="1"/>
          <p:nvPr/>
        </p:nvSpPr>
        <p:spPr>
          <a:xfrm>
            <a:off x="6547757" y="6483593"/>
            <a:ext cx="547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</a:t>
            </a:r>
            <a:r>
              <a:rPr lang="en-US" sz="1400" i="1" dirty="0" err="1"/>
              <a:t>Faasm</a:t>
            </a:r>
            <a:r>
              <a:rPr lang="en-US" altLang="zh-CN" sz="1400" i="1" dirty="0"/>
              <a:t>:</a:t>
            </a:r>
            <a:r>
              <a:rPr lang="en-US" sz="1400" i="1" dirty="0"/>
              <a:t> Lightweight Isolation for Efficient Stateful Serverless Computing”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95126-CC65-F144-AB0A-7180010B9328}"/>
              </a:ext>
            </a:extLst>
          </p:cNvPr>
          <p:cNvSpPr txBox="1"/>
          <p:nvPr/>
        </p:nvSpPr>
        <p:spPr>
          <a:xfrm>
            <a:off x="239698" y="248575"/>
            <a:ext cx="35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9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B6026B-DB2B-D449-8B11-A280FD163E79}"/>
              </a:ext>
            </a:extLst>
          </p:cNvPr>
          <p:cNvSpPr txBox="1"/>
          <p:nvPr/>
        </p:nvSpPr>
        <p:spPr>
          <a:xfrm>
            <a:off x="8931730" y="6161537"/>
            <a:ext cx="3260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https://youtu.be/gc1pQ56UMAA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4582A1-0316-B842-952C-2148E5121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" y="1187632"/>
            <a:ext cx="3655894" cy="2054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2E464-67BC-7243-A0A0-EBFEFA41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03" y="1187632"/>
            <a:ext cx="3617168" cy="2020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7693B-878B-2042-B275-3466DD6BC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509" y="1239516"/>
            <a:ext cx="3416496" cy="1917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8F99A-446C-F94B-8A3F-6A7DBB5D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" y="3550224"/>
            <a:ext cx="3655894" cy="205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4A695-333B-CC41-ACED-8F90CB27E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233" y="3550224"/>
            <a:ext cx="3615533" cy="202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4C2D-1019-3B40-898D-532672506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509" y="3550224"/>
            <a:ext cx="3672468" cy="205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58EDFB-6DD9-D04A-B0C3-C812C0F86400}"/>
              </a:ext>
            </a:extLst>
          </p:cNvPr>
          <p:cNvSpPr txBox="1"/>
          <p:nvPr/>
        </p:nvSpPr>
        <p:spPr>
          <a:xfrm>
            <a:off x="5391302" y="6469314"/>
            <a:ext cx="6206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"On Realizing Stateful </a:t>
            </a:r>
            <a:r>
              <a:rPr lang="en-US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FaaS</a:t>
            </a:r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in Serverless Edge </a:t>
            </a:r>
            <a:r>
              <a:rPr lang="en-US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Networks:State</a:t>
            </a:r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Propagation"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3944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B6026B-DB2B-D449-8B11-A280FD163E79}"/>
              </a:ext>
            </a:extLst>
          </p:cNvPr>
          <p:cNvSpPr txBox="1"/>
          <p:nvPr/>
        </p:nvSpPr>
        <p:spPr>
          <a:xfrm>
            <a:off x="8931730" y="6161537"/>
            <a:ext cx="3260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https://youtu.be/gc1pQ56UMAA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2E464-67BC-7243-A0A0-EBFEFA41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4" y="566194"/>
            <a:ext cx="6002970" cy="335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7693B-878B-2042-B275-3466DD6BC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853" y="2483073"/>
            <a:ext cx="5669939" cy="318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58EDFB-6DD9-D04A-B0C3-C812C0F86400}"/>
              </a:ext>
            </a:extLst>
          </p:cNvPr>
          <p:cNvSpPr txBox="1"/>
          <p:nvPr/>
        </p:nvSpPr>
        <p:spPr>
          <a:xfrm>
            <a:off x="5391302" y="6469314"/>
            <a:ext cx="6206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"On Realizing Stateful </a:t>
            </a:r>
            <a:r>
              <a:rPr lang="en-US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FaaS</a:t>
            </a:r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in Serverless Edge </a:t>
            </a:r>
            <a:r>
              <a:rPr lang="en-US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Networks:State</a:t>
            </a:r>
            <a:r>
              <a:rPr lang="en-US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Propagation"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552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DAC8EE-8D30-6E4D-AFF3-46C4B167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" y="1747318"/>
            <a:ext cx="5914390" cy="3363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2597-4609-3F48-A30B-16F47E6FB4DF}"/>
              </a:ext>
            </a:extLst>
          </p:cNvPr>
          <p:cNvSpPr txBox="1"/>
          <p:nvPr/>
        </p:nvSpPr>
        <p:spPr>
          <a:xfrm>
            <a:off x="2421096" y="5312191"/>
            <a:ext cx="4449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“</a:t>
            </a:r>
            <a:r>
              <a:rPr lang="en-US" sz="1400" dirty="0"/>
              <a:t>Cloudburst - Stateful Functions-as-a-Service</a:t>
            </a:r>
            <a:r>
              <a:rPr lang="en-US" altLang="zh-CN" sz="1400" dirty="0"/>
              <a:t>”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895F7-285F-0949-86B4-EF1D4D31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1" y="1744361"/>
            <a:ext cx="5320306" cy="336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8DEDD4-7576-E544-ADAF-7E49B0A29A5D}"/>
              </a:ext>
            </a:extLst>
          </p:cNvPr>
          <p:cNvSpPr txBox="1"/>
          <p:nvPr/>
        </p:nvSpPr>
        <p:spPr>
          <a:xfrm>
            <a:off x="9206865" y="5220691"/>
            <a:ext cx="2634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https://youtu.be/9qU1zO9wCNs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668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539762-0AB7-A147-B286-85A3206852BA}"/>
              </a:ext>
            </a:extLst>
          </p:cNvPr>
          <p:cNvSpPr txBox="1"/>
          <p:nvPr/>
        </p:nvSpPr>
        <p:spPr>
          <a:xfrm>
            <a:off x="9843135" y="6391191"/>
            <a:ext cx="2348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“</a:t>
            </a:r>
            <a:r>
              <a:rPr lang="en-US" sz="1400" dirty="0"/>
              <a:t>Anna: A KVS For Any Scale</a:t>
            </a:r>
            <a:r>
              <a:rPr lang="en-US" altLang="zh-CN" sz="1400" dirty="0"/>
              <a:t>”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51131-6BCA-D54D-97AB-B64934D4F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86" y="2354580"/>
            <a:ext cx="8001724" cy="389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EA2AB-26E7-E348-807C-32FEDA41CCE1}"/>
              </a:ext>
            </a:extLst>
          </p:cNvPr>
          <p:cNvSpPr txBox="1"/>
          <p:nvPr/>
        </p:nvSpPr>
        <p:spPr>
          <a:xfrm>
            <a:off x="323258" y="455170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inLibertineT"/>
              </a:rPr>
              <a:t>latency autoscaling key-value store designed to achieve a variety of coordination-free consistency levels by using mergeable mono- tonic </a:t>
            </a:r>
            <a:r>
              <a:rPr lang="en-US" sz="1800" dirty="0">
                <a:effectLst/>
                <a:latin typeface="LinLibertineTI"/>
              </a:rPr>
              <a:t>lattice </a:t>
            </a:r>
            <a:r>
              <a:rPr lang="en-US" sz="1800" dirty="0">
                <a:effectLst/>
                <a:latin typeface="LinLibertineT"/>
              </a:rPr>
              <a:t>data structures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1C5EE-7D86-AA49-970D-D4839C35FC7E}"/>
              </a:ext>
            </a:extLst>
          </p:cNvPr>
          <p:cNvSpPr txBox="1"/>
          <p:nvPr/>
        </p:nvSpPr>
        <p:spPr>
          <a:xfrm>
            <a:off x="2171652" y="1422868"/>
            <a:ext cx="4078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https://github.com/hydro-project/anna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430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574" y="2344844"/>
            <a:ext cx="721249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Both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function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move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7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9">
            <a:extLst>
              <a:ext uri="{FF2B5EF4-FFF2-40B4-BE49-F238E27FC236}">
                <a16:creationId xmlns:a16="http://schemas.microsoft.com/office/drawing/2014/main" id="{834A8665-92D7-164F-8580-9342D53E61BF}"/>
              </a:ext>
            </a:extLst>
          </p:cNvPr>
          <p:cNvSpPr/>
          <p:nvPr/>
        </p:nvSpPr>
        <p:spPr>
          <a:xfrm>
            <a:off x="5886078" y="77394"/>
            <a:ext cx="1654629" cy="1164485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06F842B-5491-B144-AD46-2C523C648FD0}"/>
              </a:ext>
            </a:extLst>
          </p:cNvPr>
          <p:cNvSpPr/>
          <p:nvPr/>
        </p:nvSpPr>
        <p:spPr>
          <a:xfrm>
            <a:off x="888057" y="3654690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6F55AA3-CCF0-C741-B33E-5CBDC286D471}"/>
              </a:ext>
            </a:extLst>
          </p:cNvPr>
          <p:cNvSpPr/>
          <p:nvPr/>
        </p:nvSpPr>
        <p:spPr>
          <a:xfrm>
            <a:off x="5105178" y="3674979"/>
            <a:ext cx="1081204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DCEE87BB-AAC8-A141-B18B-B267E6267AFC}"/>
              </a:ext>
            </a:extLst>
          </p:cNvPr>
          <p:cNvSpPr/>
          <p:nvPr/>
        </p:nvSpPr>
        <p:spPr>
          <a:xfrm>
            <a:off x="3213326" y="2106664"/>
            <a:ext cx="1081204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67C657-CF05-9E4A-8F5B-B791A0E9FD19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1276757" y="2884063"/>
            <a:ext cx="2477171" cy="77062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48644-E2D9-2241-BD7C-BFA3E0B98591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H="1" flipV="1">
            <a:off x="3753928" y="2884063"/>
            <a:ext cx="1891852" cy="7909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CFF09-51EA-5746-9AFA-398D8D7FDB90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flipV="1">
            <a:off x="3753928" y="1241879"/>
            <a:ext cx="2959465" cy="86478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A406B135-AD1C-D34D-A220-4E03462F713C}"/>
              </a:ext>
            </a:extLst>
          </p:cNvPr>
          <p:cNvSpPr/>
          <p:nvPr/>
        </p:nvSpPr>
        <p:spPr>
          <a:xfrm>
            <a:off x="10591746" y="3760371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0960F4-AEB0-344D-81FC-5C5F9D039923}"/>
              </a:ext>
            </a:extLst>
          </p:cNvPr>
          <p:cNvCxnSpPr>
            <a:cxnSpLocks/>
            <a:stCxn id="17" idx="0"/>
            <a:endCxn id="63" idx="3"/>
          </p:cNvCxnSpPr>
          <p:nvPr/>
        </p:nvCxnSpPr>
        <p:spPr>
          <a:xfrm flipH="1" flipV="1">
            <a:off x="10036594" y="2996978"/>
            <a:ext cx="943852" cy="7633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>
            <a:extLst>
              <a:ext uri="{FF2B5EF4-FFF2-40B4-BE49-F238E27FC236}">
                <a16:creationId xmlns:a16="http://schemas.microsoft.com/office/drawing/2014/main" id="{12FBDF43-F99C-AA4E-903C-99C19AE99569}"/>
              </a:ext>
            </a:extLst>
          </p:cNvPr>
          <p:cNvSpPr/>
          <p:nvPr/>
        </p:nvSpPr>
        <p:spPr>
          <a:xfrm>
            <a:off x="7227198" y="464480"/>
            <a:ext cx="971006" cy="68804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A91A50EA-0584-D244-B8B8-BE5C00914A50}"/>
              </a:ext>
            </a:extLst>
          </p:cNvPr>
          <p:cNvSpPr/>
          <p:nvPr/>
        </p:nvSpPr>
        <p:spPr>
          <a:xfrm>
            <a:off x="1499003" y="3946861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B387B7A2-A4C2-AC40-A1E4-006F7AB517F5}"/>
              </a:ext>
            </a:extLst>
          </p:cNvPr>
          <p:cNvSpPr/>
          <p:nvPr/>
        </p:nvSpPr>
        <p:spPr>
          <a:xfrm>
            <a:off x="5886078" y="4063678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0C9A37CD-8878-0E4C-B35B-7EDAC78C5DCD}"/>
              </a:ext>
            </a:extLst>
          </p:cNvPr>
          <p:cNvSpPr/>
          <p:nvPr/>
        </p:nvSpPr>
        <p:spPr>
          <a:xfrm>
            <a:off x="11061196" y="4109074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043AB49-A987-0B4F-A4C1-564F02021C2B}"/>
              </a:ext>
            </a:extLst>
          </p:cNvPr>
          <p:cNvSpPr/>
          <p:nvPr/>
        </p:nvSpPr>
        <p:spPr>
          <a:xfrm>
            <a:off x="8348646" y="3819778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06347D-7EBE-9843-8FC1-1F1C0EA5FD58}"/>
              </a:ext>
            </a:extLst>
          </p:cNvPr>
          <p:cNvCxnSpPr>
            <a:cxnSpLocks/>
            <a:stCxn id="33" idx="0"/>
            <a:endCxn id="63" idx="3"/>
          </p:cNvCxnSpPr>
          <p:nvPr/>
        </p:nvCxnSpPr>
        <p:spPr>
          <a:xfrm flipV="1">
            <a:off x="8737346" y="2996978"/>
            <a:ext cx="1299248" cy="8228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9C5141C1-88E4-3E4A-AE4C-7909621B1905}"/>
              </a:ext>
            </a:extLst>
          </p:cNvPr>
          <p:cNvSpPr/>
          <p:nvPr/>
        </p:nvSpPr>
        <p:spPr>
          <a:xfrm>
            <a:off x="8818096" y="4168481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67F064C6-7182-7E44-8289-FA60E8865EB9}"/>
              </a:ext>
            </a:extLst>
          </p:cNvPr>
          <p:cNvSpPr/>
          <p:nvPr/>
        </p:nvSpPr>
        <p:spPr>
          <a:xfrm>
            <a:off x="3816157" y="2219579"/>
            <a:ext cx="668756" cy="536574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A5BE08CD-B5FD-DF4A-B9FD-AA2656F39AEC}"/>
              </a:ext>
            </a:extLst>
          </p:cNvPr>
          <p:cNvSpPr/>
          <p:nvPr/>
        </p:nvSpPr>
        <p:spPr>
          <a:xfrm>
            <a:off x="3165883" y="3850619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19F8BB-3545-D94C-95B2-78C369574613}"/>
              </a:ext>
            </a:extLst>
          </p:cNvPr>
          <p:cNvCxnSpPr>
            <a:cxnSpLocks/>
            <a:stCxn id="43" idx="0"/>
            <a:endCxn id="13" idx="3"/>
          </p:cNvCxnSpPr>
          <p:nvPr/>
        </p:nvCxnSpPr>
        <p:spPr>
          <a:xfrm flipV="1">
            <a:off x="3554583" y="2884063"/>
            <a:ext cx="199345" cy="9665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n 44">
            <a:extLst>
              <a:ext uri="{FF2B5EF4-FFF2-40B4-BE49-F238E27FC236}">
                <a16:creationId xmlns:a16="http://schemas.microsoft.com/office/drawing/2014/main" id="{A25FBBC3-8F75-DA4B-99D1-AC64858C7864}"/>
              </a:ext>
            </a:extLst>
          </p:cNvPr>
          <p:cNvSpPr/>
          <p:nvPr/>
        </p:nvSpPr>
        <p:spPr>
          <a:xfrm>
            <a:off x="3776829" y="4142790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6F4ADA60-6072-C24B-9FB7-9385E010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9" y="5483315"/>
            <a:ext cx="1374685" cy="1374685"/>
          </a:xfrm>
          <a:prstGeom prst="rect">
            <a:avLst/>
          </a:prstGeom>
        </p:spPr>
      </p:pic>
      <p:sp>
        <p:nvSpPr>
          <p:cNvPr id="57" name="Folded Corner 56">
            <a:extLst>
              <a:ext uri="{FF2B5EF4-FFF2-40B4-BE49-F238E27FC236}">
                <a16:creationId xmlns:a16="http://schemas.microsoft.com/office/drawing/2014/main" id="{4D5B51F8-45B7-0B48-B523-0B47396EE948}"/>
              </a:ext>
            </a:extLst>
          </p:cNvPr>
          <p:cNvSpPr/>
          <p:nvPr/>
        </p:nvSpPr>
        <p:spPr>
          <a:xfrm>
            <a:off x="1086787" y="5661206"/>
            <a:ext cx="300446" cy="313508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73897443-AC90-194B-8BD0-BED8A0F00D47}"/>
              </a:ext>
            </a:extLst>
          </p:cNvPr>
          <p:cNvSpPr/>
          <p:nvPr/>
        </p:nvSpPr>
        <p:spPr>
          <a:xfrm>
            <a:off x="9647894" y="2219579"/>
            <a:ext cx="777399" cy="777399"/>
          </a:xfrm>
          <a:prstGeom prst="triangle">
            <a:avLst/>
          </a:prstGeom>
          <a:solidFill>
            <a:srgbClr val="92D05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7DDA8686-64F2-B943-BC47-C0AE22A54D51}"/>
              </a:ext>
            </a:extLst>
          </p:cNvPr>
          <p:cNvSpPr/>
          <p:nvPr/>
        </p:nvSpPr>
        <p:spPr>
          <a:xfrm>
            <a:off x="10258840" y="2511750"/>
            <a:ext cx="332906" cy="289188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38DF77-98B8-F347-A227-73B52566E5D6}"/>
              </a:ext>
            </a:extLst>
          </p:cNvPr>
          <p:cNvCxnSpPr>
            <a:cxnSpLocks/>
            <a:stCxn id="63" idx="0"/>
            <a:endCxn id="10" idx="3"/>
          </p:cNvCxnSpPr>
          <p:nvPr/>
        </p:nvCxnSpPr>
        <p:spPr>
          <a:xfrm flipH="1" flipV="1">
            <a:off x="6713393" y="1241879"/>
            <a:ext cx="3323201" cy="9777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89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0198B1-0EF3-024B-9D9B-1389EBBF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12" y="1603182"/>
            <a:ext cx="10597376" cy="414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414C2-45F3-F94A-B5D0-B7EC12E9A5E7}"/>
              </a:ext>
            </a:extLst>
          </p:cNvPr>
          <p:cNvSpPr txBox="1"/>
          <p:nvPr/>
        </p:nvSpPr>
        <p:spPr>
          <a:xfrm>
            <a:off x="1212695" y="279891"/>
            <a:ext cx="4608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8404A"/>
                </a:solidFill>
                <a:effectLst/>
                <a:latin typeface="Roboto" panose="02000000000000000000" pitchFamily="2" charset="0"/>
              </a:rPr>
              <a:t>CNCF Serverless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FC1FF-1A13-F746-B574-CEC2B7F7D963}"/>
              </a:ext>
            </a:extLst>
          </p:cNvPr>
          <p:cNvSpPr txBox="1"/>
          <p:nvPr/>
        </p:nvSpPr>
        <p:spPr>
          <a:xfrm>
            <a:off x="8306753" y="5987534"/>
            <a:ext cx="358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https://landscape.cncf.io/serverless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8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D105-8101-8844-8036-FC36EE4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Kubeless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17B4A-7A1D-8340-B227-C967A82BB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9" b="7191"/>
          <a:stretch/>
        </p:blipFill>
        <p:spPr>
          <a:xfrm>
            <a:off x="3686426" y="1927755"/>
            <a:ext cx="7582546" cy="381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01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D60D-8489-7046-BC75-26A60963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Knative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6DD50-5D53-9049-AAA7-A39353E0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03" y="1690688"/>
            <a:ext cx="7877993" cy="4438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DA3812-657A-2D43-A225-26D8763DFA4F}"/>
              </a:ext>
            </a:extLst>
          </p:cNvPr>
          <p:cNvSpPr txBox="1"/>
          <p:nvPr/>
        </p:nvSpPr>
        <p:spPr>
          <a:xfrm>
            <a:off x="8604852" y="6338986"/>
            <a:ext cx="2860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https://youtu.be/HiIJqMqFbC0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040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29CE8-12DE-974B-AC77-E1CB3C1A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8" y="270934"/>
            <a:ext cx="4670823" cy="261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A1BC0-DF4A-D34F-BD27-9EAACD1BBF96}"/>
              </a:ext>
            </a:extLst>
          </p:cNvPr>
          <p:cNvSpPr txBox="1"/>
          <p:nvPr/>
        </p:nvSpPr>
        <p:spPr>
          <a:xfrm>
            <a:off x="9671755" y="6430624"/>
            <a:ext cx="307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https://youtu.be/3O4JyyFcVIw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B83AA-477D-E440-AC9C-70CC8A9E0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4" y="3414041"/>
            <a:ext cx="3264201" cy="175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B6704-1F0B-B449-BBBF-2EE80BDF5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365" y="2111141"/>
            <a:ext cx="3382090" cy="1748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11783-E4F1-F945-A367-6F4AFDB28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65" y="4189571"/>
            <a:ext cx="3264201" cy="171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0194F-CAA9-CD4B-BD79-7CF24CA0B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527" y="3414041"/>
            <a:ext cx="3148415" cy="171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45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EED-99C0-C84F-8C6E-8E718530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2" y="2532591"/>
            <a:ext cx="6962066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Edge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Serverless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Scenario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4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2B914D0B-7683-A347-B9A5-3F6319C324A7}"/>
              </a:ext>
            </a:extLst>
          </p:cNvPr>
          <p:cNvSpPr/>
          <p:nvPr/>
        </p:nvSpPr>
        <p:spPr>
          <a:xfrm>
            <a:off x="11225349" y="424939"/>
            <a:ext cx="622662" cy="692332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E19FBA-B178-C14E-B0C2-18D4C8D3494F}"/>
              </a:ext>
            </a:extLst>
          </p:cNvPr>
          <p:cNvSpPr/>
          <p:nvPr/>
        </p:nvSpPr>
        <p:spPr>
          <a:xfrm>
            <a:off x="1698167" y="444137"/>
            <a:ext cx="6753500" cy="5917474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903D08-C8D8-8B4F-B6C3-301EAC9C00C7}"/>
              </a:ext>
            </a:extLst>
          </p:cNvPr>
          <p:cNvGrpSpPr/>
          <p:nvPr/>
        </p:nvGrpSpPr>
        <p:grpSpPr>
          <a:xfrm>
            <a:off x="429477" y="3701138"/>
            <a:ext cx="7345097" cy="1576257"/>
            <a:chOff x="429477" y="3701138"/>
            <a:chExt cx="7345097" cy="1576257"/>
          </a:xfrm>
        </p:grpSpPr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74CC1599-3E95-AB40-8919-06CE2A0B6BEC}"/>
                </a:ext>
              </a:extLst>
            </p:cNvPr>
            <p:cNvSpPr/>
            <p:nvPr/>
          </p:nvSpPr>
          <p:spPr>
            <a:xfrm>
              <a:off x="2564671" y="3718557"/>
              <a:ext cx="1284515" cy="391886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CF0104-21FD-4048-9540-8A76511208B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731517" y="3914500"/>
              <a:ext cx="1833154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8443120F-8A3E-FF4E-858F-C16EAE4A778D}"/>
                </a:ext>
              </a:extLst>
            </p:cNvPr>
            <p:cNvSpPr/>
            <p:nvPr/>
          </p:nvSpPr>
          <p:spPr>
            <a:xfrm>
              <a:off x="4550224" y="4206241"/>
              <a:ext cx="1284515" cy="391886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Pentagon 19">
              <a:extLst>
                <a:ext uri="{FF2B5EF4-FFF2-40B4-BE49-F238E27FC236}">
                  <a16:creationId xmlns:a16="http://schemas.microsoft.com/office/drawing/2014/main" id="{DEFA1C0A-F461-6A4D-96BB-F204A08611E7}"/>
                </a:ext>
              </a:extLst>
            </p:cNvPr>
            <p:cNvSpPr/>
            <p:nvPr/>
          </p:nvSpPr>
          <p:spPr>
            <a:xfrm>
              <a:off x="6490059" y="4885509"/>
              <a:ext cx="1284515" cy="391886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279C37BD-9911-5F41-AFAF-940CEC52DDC2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3849186" y="3914500"/>
              <a:ext cx="701038" cy="487684"/>
            </a:xfrm>
            <a:prstGeom prst="bentConnector3">
              <a:avLst/>
            </a:prstGeom>
            <a:ln w="254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E2FEA39-2E32-7946-A84B-7FDEB44416BF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5834739" y="4402184"/>
              <a:ext cx="655320" cy="6792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A64C7910-C50C-7144-938D-3F3B94579D79}"/>
                </a:ext>
              </a:extLst>
            </p:cNvPr>
            <p:cNvCxnSpPr>
              <a:cxnSpLocks/>
              <a:stCxn id="20" idx="3"/>
              <a:endCxn id="44" idx="2"/>
            </p:cNvCxnSpPr>
            <p:nvPr/>
          </p:nvCxnSpPr>
          <p:spPr>
            <a:xfrm flipH="1" flipV="1">
              <a:off x="429477" y="3701138"/>
              <a:ext cx="7345097" cy="1380314"/>
            </a:xfrm>
            <a:prstGeom prst="bentConnector4">
              <a:avLst>
                <a:gd name="adj1" fmla="val -3112"/>
                <a:gd name="adj2" fmla="val -60252"/>
              </a:avLst>
            </a:prstGeom>
            <a:ln w="254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E8E343C9-02EC-C54B-A90B-72736964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" y="3331806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9D5BB62-3720-6E41-B306-08B74322C8A4}"/>
              </a:ext>
            </a:extLst>
          </p:cNvPr>
          <p:cNvGrpSpPr/>
          <p:nvPr/>
        </p:nvGrpSpPr>
        <p:grpSpPr>
          <a:xfrm>
            <a:off x="731517" y="979721"/>
            <a:ext cx="3117669" cy="548633"/>
            <a:chOff x="731517" y="979721"/>
            <a:chExt cx="3117669" cy="548633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8E46C084-468D-FD4E-A1CF-B36285BCFCB7}"/>
                </a:ext>
              </a:extLst>
            </p:cNvPr>
            <p:cNvSpPr/>
            <p:nvPr/>
          </p:nvSpPr>
          <p:spPr>
            <a:xfrm>
              <a:off x="2564671" y="1136468"/>
              <a:ext cx="1284515" cy="391886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5D34063-B2F6-9348-87C5-55F226EF03F8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731517" y="1332411"/>
              <a:ext cx="1833154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22B763-8B23-FF47-900E-776739F83881}"/>
                </a:ext>
              </a:extLst>
            </p:cNvPr>
            <p:cNvSpPr txBox="1"/>
            <p:nvPr/>
          </p:nvSpPr>
          <p:spPr>
            <a:xfrm>
              <a:off x="1499636" y="979721"/>
              <a:ext cx="106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HTTP</a:t>
              </a:r>
              <a:r>
                <a:rPr lang="zh-CN" altLang="en-US" i="1" dirty="0"/>
                <a:t> </a:t>
              </a:r>
              <a:r>
                <a:rPr lang="en-US" altLang="zh-CN" i="1" dirty="0"/>
                <a:t>Get</a:t>
              </a:r>
              <a:endParaRPr lang="en-US" i="1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07AF9B-8203-A346-94C5-489C29B83CB8}"/>
              </a:ext>
            </a:extLst>
          </p:cNvPr>
          <p:cNvGrpSpPr/>
          <p:nvPr/>
        </p:nvGrpSpPr>
        <p:grpSpPr>
          <a:xfrm>
            <a:off x="731517" y="771105"/>
            <a:ext cx="10493832" cy="2037409"/>
            <a:chOff x="731517" y="771105"/>
            <a:chExt cx="10493832" cy="2037409"/>
          </a:xfrm>
        </p:grpSpPr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2BDFB842-17C0-174D-AE29-635B8FEA8697}"/>
                </a:ext>
              </a:extLst>
            </p:cNvPr>
            <p:cNvSpPr/>
            <p:nvPr/>
          </p:nvSpPr>
          <p:spPr>
            <a:xfrm>
              <a:off x="2564671" y="2416628"/>
              <a:ext cx="1284515" cy="391886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95F7C5-4102-F845-B6AB-AFE7CF973682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731517" y="2612571"/>
              <a:ext cx="1833154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C91769C2-F6B0-5F4B-A1A4-31ACEB641459}"/>
                </a:ext>
              </a:extLst>
            </p:cNvPr>
            <p:cNvCxnSpPr>
              <a:cxnSpLocks/>
              <a:stCxn id="12" idx="3"/>
              <a:endCxn id="5" idx="2"/>
            </p:cNvCxnSpPr>
            <p:nvPr/>
          </p:nvCxnSpPr>
          <p:spPr>
            <a:xfrm flipV="1">
              <a:off x="3849186" y="771105"/>
              <a:ext cx="7376163" cy="184146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06C1040-F1A4-E94A-BE2D-B24F6A2C3E4D}"/>
              </a:ext>
            </a:extLst>
          </p:cNvPr>
          <p:cNvSpPr txBox="1"/>
          <p:nvPr/>
        </p:nvSpPr>
        <p:spPr>
          <a:xfrm>
            <a:off x="6675120" y="74805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648062-7ADA-814C-A89E-A9AAE8CF065A}"/>
              </a:ext>
            </a:extLst>
          </p:cNvPr>
          <p:cNvSpPr txBox="1"/>
          <p:nvPr/>
        </p:nvSpPr>
        <p:spPr>
          <a:xfrm>
            <a:off x="10971819" y="119999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 err="1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4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678</Words>
  <Application>Microsoft Macintosh PowerPoint</Application>
  <PresentationFormat>Widescreen</PresentationFormat>
  <Paragraphs>109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LinLibertineT</vt:lpstr>
      <vt:lpstr>LinLibertineTI</vt:lpstr>
      <vt:lpstr>SymbolMT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Serverless on K8s</vt:lpstr>
      <vt:lpstr>PowerPoint Presentation</vt:lpstr>
      <vt:lpstr>Kubeless</vt:lpstr>
      <vt:lpstr>Knative</vt:lpstr>
      <vt:lpstr>PowerPoint Presentation</vt:lpstr>
      <vt:lpstr>Edge Serverless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 Serverless Runtime</vt:lpstr>
      <vt:lpstr>PowerPoint Presentation</vt:lpstr>
      <vt:lpstr>PowerPoint Presentation</vt:lpstr>
      <vt:lpstr>WASM</vt:lpstr>
      <vt:lpstr>WASM</vt:lpstr>
      <vt:lpstr>PowerPoint Presentation</vt:lpstr>
      <vt:lpstr>PowerPoint Presentation</vt:lpstr>
      <vt:lpstr>Benchmark: cold start</vt:lpstr>
      <vt:lpstr>Benchmark: cold start</vt:lpstr>
      <vt:lpstr>Benchmark: file I/O</vt:lpstr>
      <vt:lpstr>Benchmark: foot-print</vt:lpstr>
      <vt:lpstr>Challenges</vt:lpstr>
      <vt:lpstr>Cloud Serverless vs Edge Serverless</vt:lpstr>
      <vt:lpstr>Stateful (Edge)Serverless</vt:lpstr>
      <vt:lpstr>PowerPoint Presentation</vt:lpstr>
      <vt:lpstr>Storage (Memory, Disk)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Both function and data move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`</dc:title>
  <dc:creator>Peng Du</dc:creator>
  <cp:lastModifiedBy>Peng Du</cp:lastModifiedBy>
  <cp:revision>25</cp:revision>
  <dcterms:created xsi:type="dcterms:W3CDTF">2021-11-24T00:38:34Z</dcterms:created>
  <dcterms:modified xsi:type="dcterms:W3CDTF">2021-11-24T01:07:06Z</dcterms:modified>
</cp:coreProperties>
</file>